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7"/>
  </p:notesMasterIdLst>
  <p:handoutMasterIdLst>
    <p:handoutMasterId r:id="rId28"/>
  </p:handoutMasterIdLst>
  <p:sldIdLst>
    <p:sldId id="256" r:id="rId2"/>
    <p:sldId id="257" r:id="rId3"/>
    <p:sldId id="258" r:id="rId4"/>
    <p:sldId id="259" r:id="rId5"/>
    <p:sldId id="260" r:id="rId6"/>
    <p:sldId id="280" r:id="rId7"/>
    <p:sldId id="266" r:id="rId8"/>
    <p:sldId id="286" r:id="rId9"/>
    <p:sldId id="261" r:id="rId10"/>
    <p:sldId id="262" r:id="rId11"/>
    <p:sldId id="267" r:id="rId12"/>
    <p:sldId id="272" r:id="rId13"/>
    <p:sldId id="287" r:id="rId14"/>
    <p:sldId id="279" r:id="rId15"/>
    <p:sldId id="271" r:id="rId16"/>
    <p:sldId id="263" r:id="rId17"/>
    <p:sldId id="264" r:id="rId18"/>
    <p:sldId id="273" r:id="rId19"/>
    <p:sldId id="274" r:id="rId20"/>
    <p:sldId id="285" r:id="rId21"/>
    <p:sldId id="270" r:id="rId22"/>
    <p:sldId id="269" r:id="rId23"/>
    <p:sldId id="276" r:id="rId24"/>
    <p:sldId id="290" r:id="rId25"/>
    <p:sldId id="283"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34587" autoAdjust="0"/>
    <p:restoredTop sz="81551" autoAdjust="0"/>
  </p:normalViewPr>
  <p:slideViewPr>
    <p:cSldViewPr>
      <p:cViewPr>
        <p:scale>
          <a:sx n="120" d="100"/>
          <a:sy n="120" d="100"/>
        </p:scale>
        <p:origin x="-1374" y="36"/>
      </p:cViewPr>
      <p:guideLst>
        <p:guide orient="horz" pos="2160"/>
        <p:guide pos="2880"/>
      </p:guideLst>
    </p:cSldViewPr>
  </p:slideViewPr>
  <p:outlineViewPr>
    <p:cViewPr>
      <p:scale>
        <a:sx n="33" d="100"/>
        <a:sy n="33" d="100"/>
      </p:scale>
      <p:origin x="0" y="1164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51BDF2F-4DDA-4C27-8FCD-443076FFD61E}" type="datetimeFigureOut">
              <a:rPr lang="zh-CN" altLang="en-US" smtClean="0"/>
              <a:pPr/>
              <a:t>2021/2/9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F244FC-A34E-459C-97E7-3912FE4E3F8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E2EDE2-6E64-4A19-AD2D-6BCD41628C06}" type="datetimeFigureOut">
              <a:rPr lang="zh-CN" altLang="en-US" smtClean="0"/>
              <a:pPr/>
              <a:t>2021/2/9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EFC205-083C-4E04-B184-8A3C65E847F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BEFC205-083C-4E04-B184-8A3C65E847F7}" type="slidenum">
              <a:rPr lang="zh-CN" altLang="en-US" smtClean="0"/>
              <a:pPr/>
              <a:t>3</a:t>
            </a:fld>
            <a:endParaRPr lang="zh-CN" altLang="en-US"/>
          </a:p>
        </p:txBody>
      </p:sp>
      <p:sp>
        <p:nvSpPr>
          <p:cNvPr id="5" name="页脚占位符 4"/>
          <p:cNvSpPr>
            <a:spLocks noGrp="1"/>
          </p:cNvSpPr>
          <p:nvPr>
            <p:ph type="ftr" sz="quarter" idx="1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EDAA666E-BD3B-4EDA-B491-09BE94DDA2E3}" type="datetime1">
              <a:rPr lang="zh-CN" altLang="en-US" smtClean="0"/>
              <a:pPr/>
              <a:t>2021/2/9</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86DA98BF-F68C-4DAE-BEE7-5F644E99EA14}"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DD547AEA-BEC3-4BBD-82D0-C52124A885BA}" type="datetime1">
              <a:rPr lang="zh-CN" altLang="en-US" smtClean="0"/>
              <a:pPr/>
              <a:t>2021/2/9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0D64DE7A-CDBD-43C0-99A9-B8F5B5236B81}" type="datetime1">
              <a:rPr lang="zh-CN" altLang="en-US" smtClean="0"/>
              <a:pPr/>
              <a:t>2021/2/9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838D4A1D-C823-42D1-A2DA-059C42C489E8}" type="datetime1">
              <a:rPr lang="zh-CN" altLang="en-US" smtClean="0"/>
              <a:pPr/>
              <a:t>2021/2/9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F230366A-204E-481D-B6BE-8C2ACE2CDDE9}" type="datetime1">
              <a:rPr lang="zh-CN" altLang="en-US" smtClean="0"/>
              <a:pPr/>
              <a:t>2021/2/9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FC98311F-CE6B-4FED-8B8A-0434708A8242}" type="datetime1">
              <a:rPr lang="zh-CN" altLang="en-US" smtClean="0"/>
              <a:pPr/>
              <a:t>2021/2/9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55C500F5-1C95-426F-ADA2-75C558402FFA}" type="datetime1">
              <a:rPr lang="zh-CN" altLang="en-US" smtClean="0"/>
              <a:pPr/>
              <a:t>2021/2/9</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18909DDF-2519-4F09-94F4-124589C2CD64}" type="datetime1">
              <a:rPr lang="zh-CN" altLang="en-US" smtClean="0"/>
              <a:pPr/>
              <a:t>2021/2/9</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FBA9719B-4F19-4188-A607-53EFCBF36DEA}" type="datetime1">
              <a:rPr lang="zh-CN" altLang="en-US" smtClean="0"/>
              <a:pPr/>
              <a:t>2021/2/9</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D3AB7285-477C-4DD6-8F4D-71DE14F63677}" type="datetime1">
              <a:rPr lang="zh-CN" altLang="en-US" smtClean="0"/>
              <a:pPr/>
              <a:t>2021/2/9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86DA98BF-F68C-4DAE-BEE7-5F644E99EA14}"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446FB262-577B-4D48-9231-367EF579D319}" type="datetime1">
              <a:rPr lang="zh-CN" altLang="en-US" smtClean="0"/>
              <a:pPr/>
              <a:t>2021/2/9</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86DA98BF-F68C-4DAE-BEE7-5F644E99EA14}"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6E5CC43-AFEF-468C-8D27-E2F31FA2826C}" type="datetime1">
              <a:rPr lang="zh-CN" altLang="en-US" smtClean="0"/>
              <a:pPr/>
              <a:t>2021/2/9</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A98BF-F68C-4DAE-BEE7-5F644E99EA1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zh-CN" altLang="en-US" dirty="0" smtClean="0">
                <a:latin typeface="华文中宋" pitchFamily="2" charset="-122"/>
                <a:ea typeface="华文中宋" pitchFamily="2" charset="-122"/>
              </a:rPr>
              <a:t>一般增值税</a:t>
            </a:r>
            <a:r>
              <a:rPr lang="zh-CN" altLang="en-US" dirty="0">
                <a:latin typeface="华文中宋" pitchFamily="2" charset="-122"/>
                <a:ea typeface="华文中宋" pitchFamily="2" charset="-122"/>
              </a:rPr>
              <a:t>先征后退申报</a:t>
            </a:r>
            <a:r>
              <a:rPr lang="zh-CN" altLang="en-US" dirty="0" smtClean="0">
                <a:latin typeface="华文中宋" pitchFamily="2" charset="-122"/>
                <a:ea typeface="华文中宋" pitchFamily="2" charset="-122"/>
              </a:rPr>
              <a:t>资料</a:t>
            </a:r>
            <a:r>
              <a:rPr lang="en-US" altLang="zh-CN" dirty="0" smtClean="0">
                <a:latin typeface="华文中宋" pitchFamily="2" charset="-122"/>
                <a:ea typeface="华文中宋" pitchFamily="2" charset="-122"/>
              </a:rPr>
              <a:t/>
            </a:r>
            <a:br>
              <a:rPr lang="en-US" altLang="zh-CN" dirty="0" smtClean="0">
                <a:latin typeface="华文中宋" pitchFamily="2" charset="-122"/>
                <a:ea typeface="华文中宋" pitchFamily="2" charset="-122"/>
              </a:rPr>
            </a:br>
            <a:r>
              <a:rPr lang="zh-CN" altLang="en-US" dirty="0" smtClean="0">
                <a:latin typeface="华文中宋" pitchFamily="2" charset="-122"/>
                <a:ea typeface="华文中宋" pitchFamily="2" charset="-122"/>
              </a:rPr>
              <a:t>及</a:t>
            </a:r>
            <a:r>
              <a:rPr lang="zh-CN" altLang="en-US" dirty="0">
                <a:latin typeface="华文中宋" pitchFamily="2" charset="-122"/>
                <a:ea typeface="华文中宋" pitchFamily="2" charset="-122"/>
              </a:rPr>
              <a:t>相关表格填写说明</a:t>
            </a:r>
          </a:p>
        </p:txBody>
      </p:sp>
      <p:sp>
        <p:nvSpPr>
          <p:cNvPr id="5" name="副标题 4"/>
          <p:cNvSpPr>
            <a:spLocks noGrp="1"/>
          </p:cNvSpPr>
          <p:nvPr>
            <p:ph type="subTitle" idx="1"/>
          </p:nvPr>
        </p:nvSpPr>
        <p:spPr/>
        <p:txBody>
          <a:bodyPr/>
          <a:lstStyle/>
          <a:p>
            <a:r>
              <a:rPr lang="zh-CN" altLang="en-US" dirty="0" smtClean="0">
                <a:effectLst>
                  <a:outerShdw blurRad="38100" dist="38100" dir="2700000" algn="tl">
                    <a:srgbClr val="000000">
                      <a:alpha val="43137"/>
                    </a:srgbClr>
                  </a:outerShdw>
                </a:effectLst>
                <a:latin typeface="华文中宋" pitchFamily="2" charset="-122"/>
                <a:ea typeface="华文中宋" pitchFamily="2" charset="-122"/>
              </a:rPr>
              <a:t>宣传文化单位适用</a:t>
            </a:r>
            <a:endParaRPr lang="zh-CN" altLang="en-US" dirty="0">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285720" y="1481328"/>
            <a:ext cx="2857520" cy="4525963"/>
          </a:xfrm>
        </p:spPr>
        <p:txBody>
          <a:bodyPr>
            <a:normAutofit fontScale="92500" lnSpcReduction="20000"/>
          </a:bodyPr>
          <a:lstStyle/>
          <a:p>
            <a:r>
              <a:rPr lang="en-US" altLang="zh-CN" dirty="0" smtClean="0"/>
              <a:t>①</a:t>
            </a:r>
            <a:r>
              <a:rPr lang="zh-CN" altLang="en-US" dirty="0" smtClean="0"/>
              <a:t>本</a:t>
            </a:r>
            <a:r>
              <a:rPr lang="zh-CN" altLang="en-US" dirty="0" smtClean="0"/>
              <a:t>申请书一式三联，从监管局领取。</a:t>
            </a:r>
            <a:endParaRPr lang="en-US" altLang="zh-CN" dirty="0" smtClean="0"/>
          </a:p>
          <a:p>
            <a:endParaRPr lang="en-US" altLang="zh-CN" dirty="0" smtClean="0"/>
          </a:p>
          <a:p>
            <a:r>
              <a:rPr lang="en-US" altLang="zh-CN" dirty="0" smtClean="0"/>
              <a:t>②</a:t>
            </a:r>
            <a:r>
              <a:rPr lang="zh-CN" altLang="en-US" dirty="0" smtClean="0"/>
              <a:t>本</a:t>
            </a:r>
            <a:r>
              <a:rPr lang="zh-CN" altLang="en-US" dirty="0" smtClean="0"/>
              <a:t>表可仅填写货物劳务部分的税金。</a:t>
            </a:r>
            <a:endParaRPr lang="en-US" altLang="zh-CN" dirty="0" smtClean="0"/>
          </a:p>
          <a:p>
            <a:endParaRPr lang="en-US" altLang="zh-CN" dirty="0" smtClean="0"/>
          </a:p>
          <a:p>
            <a:r>
              <a:rPr lang="en-US" altLang="zh-CN" dirty="0" smtClean="0"/>
              <a:t>③</a:t>
            </a:r>
            <a:r>
              <a:rPr lang="zh-CN" altLang="en-US" dirty="0" smtClean="0"/>
              <a:t>三联均需</a:t>
            </a:r>
            <a:r>
              <a:rPr lang="zh-CN" altLang="en-US" smtClean="0"/>
              <a:t>加盖公章，注意</a:t>
            </a:r>
            <a:r>
              <a:rPr lang="zh-CN" altLang="en-US" smtClean="0"/>
              <a:t>公章</a:t>
            </a:r>
            <a:r>
              <a:rPr lang="zh-CN" altLang="en-US" dirty="0" smtClean="0"/>
              <a:t>不要压到填写的字迹。</a:t>
            </a:r>
            <a:endParaRPr lang="en-US" altLang="zh-CN" dirty="0" smtClean="0"/>
          </a:p>
          <a:p>
            <a:endParaRPr lang="en-US" altLang="zh-CN" dirty="0" smtClean="0"/>
          </a:p>
          <a:p>
            <a:pPr>
              <a:buNone/>
            </a:pPr>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pic>
        <p:nvPicPr>
          <p:cNvPr id="5" name="内容占位符 4" descr="附件6：退付申请书样本.jpg"/>
          <p:cNvPicPr>
            <a:picLocks noGrp="1" noChangeAspect="1"/>
          </p:cNvPicPr>
          <p:nvPr>
            <p:ph sz="half" idx="2"/>
          </p:nvPr>
        </p:nvPicPr>
        <p:blipFill>
          <a:blip r:embed="rId2" cstate="print"/>
          <a:stretch>
            <a:fillRect/>
          </a:stretch>
        </p:blipFill>
        <p:spPr>
          <a:xfrm>
            <a:off x="3581761" y="1643050"/>
            <a:ext cx="5309460" cy="3849359"/>
          </a:xfrm>
        </p:spPr>
      </p:pic>
      <p:sp>
        <p:nvSpPr>
          <p:cNvPr id="2" name="标题 1"/>
          <p:cNvSpPr>
            <a:spLocks noGrp="1"/>
          </p:cNvSpPr>
          <p:nvPr>
            <p:ph type="title"/>
          </p:nvPr>
        </p:nvSpPr>
        <p:spPr>
          <a:xfrm>
            <a:off x="457200" y="274638"/>
            <a:ext cx="8229600" cy="868346"/>
          </a:xfrm>
        </p:spPr>
        <p:txBody>
          <a:bodyPr>
            <a:normAutofit/>
          </a:bodyPr>
          <a:lstStyle/>
          <a:p>
            <a:r>
              <a:rPr lang="en-US" altLang="zh-CN" sz="3200" dirty="0" smtClean="0">
                <a:effectLst/>
              </a:rPr>
              <a:t>3</a:t>
            </a:r>
            <a:r>
              <a:rPr lang="en-US" sz="3200" dirty="0" smtClean="0">
                <a:effectLst/>
              </a:rPr>
              <a:t>.</a:t>
            </a:r>
            <a:r>
              <a:rPr lang="en-US" altLang="zh-CN" sz="3200" dirty="0" smtClean="0">
                <a:effectLst/>
              </a:rPr>
              <a:t>《</a:t>
            </a:r>
            <a:r>
              <a:rPr lang="zh-CN" altLang="en-US" sz="3200" dirty="0">
                <a:effectLst/>
              </a:rPr>
              <a:t>一般增值税退付申请书</a:t>
            </a:r>
            <a:r>
              <a:rPr lang="en-US" altLang="zh-CN" sz="3200" dirty="0" smtClean="0">
                <a:effectLst/>
              </a:rPr>
              <a:t>》</a:t>
            </a:r>
            <a:r>
              <a:rPr lang="zh-CN" altLang="en-US" sz="3200" dirty="0" smtClean="0">
                <a:effectLst/>
              </a:rPr>
              <a:t>。</a:t>
            </a:r>
            <a:endParaRPr lang="zh-CN" altLang="en-US" sz="3200" dirty="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r>
              <a:rPr lang="en-US" dirty="0" smtClean="0"/>
              <a:t>1.</a:t>
            </a:r>
            <a:r>
              <a:rPr lang="zh-CN" altLang="en-US" dirty="0" smtClean="0"/>
              <a:t> 退税所属期内完税凭证；</a:t>
            </a:r>
            <a:endParaRPr lang="en-US" altLang="zh-CN" dirty="0" smtClean="0"/>
          </a:p>
          <a:p>
            <a:endParaRPr lang="zh-CN" altLang="en-US" dirty="0" smtClean="0"/>
          </a:p>
          <a:p>
            <a:r>
              <a:rPr lang="en-US" dirty="0" smtClean="0"/>
              <a:t>2.</a:t>
            </a:r>
            <a:r>
              <a:rPr lang="zh-CN" altLang="en-US" dirty="0" smtClean="0"/>
              <a:t> 增值税纳税申报表复印件；</a:t>
            </a:r>
            <a:endParaRPr lang="en-US" altLang="zh-CN" dirty="0" smtClean="0"/>
          </a:p>
          <a:p>
            <a:endParaRPr lang="zh-CN" altLang="en-US" dirty="0" smtClean="0"/>
          </a:p>
          <a:p>
            <a:r>
              <a:rPr lang="en-US" altLang="zh-CN" dirty="0" smtClean="0"/>
              <a:t>3</a:t>
            </a:r>
            <a:r>
              <a:rPr lang="en-US" dirty="0" smtClean="0"/>
              <a:t>.</a:t>
            </a:r>
            <a:r>
              <a:rPr lang="zh-CN" altLang="en-US" dirty="0" smtClean="0"/>
              <a:t> 税务征收机关出具的稽查报告或未受税务稽查说明；</a:t>
            </a:r>
            <a:endParaRPr lang="en-US" altLang="zh-CN" dirty="0" smtClean="0"/>
          </a:p>
          <a:p>
            <a:endParaRPr lang="zh-CN" altLang="en-US" dirty="0" smtClean="0"/>
          </a:p>
          <a:p>
            <a:r>
              <a:rPr lang="en-US" altLang="zh-CN" dirty="0" smtClean="0"/>
              <a:t>4</a:t>
            </a:r>
            <a:r>
              <a:rPr lang="en-US" dirty="0" smtClean="0"/>
              <a:t>.</a:t>
            </a:r>
            <a:r>
              <a:rPr lang="zh-CN" altLang="en-US" dirty="0" smtClean="0"/>
              <a:t> </a:t>
            </a:r>
            <a:r>
              <a:rPr lang="en-US" altLang="zh-CN" dirty="0" smtClean="0"/>
              <a:t>《</a:t>
            </a:r>
            <a:r>
              <a:rPr lang="zh-CN" altLang="en-US" dirty="0" smtClean="0"/>
              <a:t>图书批发、零售免征增值税备案登记表</a:t>
            </a:r>
            <a:r>
              <a:rPr lang="en-US" altLang="zh-CN" dirty="0" smtClean="0"/>
              <a:t>》</a:t>
            </a:r>
            <a:r>
              <a:rPr lang="zh-CN" altLang="en-US" dirty="0" smtClean="0"/>
              <a:t>复印件。</a:t>
            </a:r>
            <a:endParaRPr lang="zh-CN" altLang="en-US" dirty="0"/>
          </a:p>
        </p:txBody>
      </p:sp>
      <p:sp>
        <p:nvSpPr>
          <p:cNvPr id="2" name="标题 1"/>
          <p:cNvSpPr>
            <a:spLocks noGrp="1"/>
          </p:cNvSpPr>
          <p:nvPr>
            <p:ph type="title"/>
          </p:nvPr>
        </p:nvSpPr>
        <p:spPr/>
        <p:txBody>
          <a:bodyPr>
            <a:normAutofit/>
          </a:bodyPr>
          <a:lstStyle/>
          <a:p>
            <a:r>
              <a:rPr lang="zh-CN" altLang="en-US" sz="3600" dirty="0" smtClean="0"/>
              <a:t>三、纳税申报相关资料</a:t>
            </a:r>
            <a:endParaRPr lang="zh-CN" alt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r>
              <a:rPr lang="zh-CN" altLang="en-US" sz="2800" dirty="0" smtClean="0"/>
              <a:t>使用电子缴税付款凭证完税的单位：</a:t>
            </a:r>
            <a:endParaRPr lang="en-US" altLang="zh-CN" sz="2800" dirty="0" smtClean="0"/>
          </a:p>
          <a:p>
            <a:pPr>
              <a:buNone/>
            </a:pPr>
            <a:r>
              <a:rPr lang="zh-CN" altLang="en-US" sz="2800" dirty="0" smtClean="0"/>
              <a:t>        提供银行开具的电子缴税付款凭证复印件；</a:t>
            </a:r>
            <a:endParaRPr lang="en-US" altLang="zh-CN" sz="2800" dirty="0" smtClean="0"/>
          </a:p>
          <a:p>
            <a:pPr>
              <a:buNone/>
            </a:pPr>
            <a:r>
              <a:rPr lang="zh-CN" altLang="en-US" sz="2800" dirty="0" smtClean="0"/>
              <a:t>        由税务机关开具的</a:t>
            </a:r>
            <a:r>
              <a:rPr lang="en-US" altLang="zh-CN" sz="2800" dirty="0" smtClean="0"/>
              <a:t>《</a:t>
            </a:r>
            <a:r>
              <a:rPr lang="zh-CN" altLang="en-US" sz="2800" dirty="0" smtClean="0"/>
              <a:t>中华人民共和国税收完税证明</a:t>
            </a:r>
            <a:r>
              <a:rPr lang="en-US" altLang="zh-CN" sz="2800" dirty="0" smtClean="0"/>
              <a:t>》</a:t>
            </a:r>
            <a:r>
              <a:rPr lang="zh-CN" altLang="en-US" sz="2800" dirty="0" smtClean="0"/>
              <a:t>，或各单位从电子税务局自行开具（表格式，样本见附件</a:t>
            </a:r>
            <a:r>
              <a:rPr lang="en-US" sz="2800" dirty="0" smtClean="0"/>
              <a:t>7</a:t>
            </a:r>
            <a:r>
              <a:rPr lang="zh-CN" altLang="en-US" sz="2800" dirty="0" smtClean="0"/>
              <a:t>）。</a:t>
            </a:r>
            <a:endParaRPr lang="en-US" altLang="zh-CN" sz="2800" dirty="0" smtClean="0"/>
          </a:p>
          <a:p>
            <a:endParaRPr lang="en-US" altLang="zh-CN" sz="2800" dirty="0" smtClean="0"/>
          </a:p>
          <a:p>
            <a:r>
              <a:rPr lang="zh-CN" altLang="en-US" sz="2800" dirty="0" smtClean="0"/>
              <a:t>使用一般缴款书缴税的单位：</a:t>
            </a:r>
            <a:endParaRPr lang="en-US" altLang="zh-CN" sz="2800" dirty="0" smtClean="0"/>
          </a:p>
          <a:p>
            <a:pPr>
              <a:buNone/>
            </a:pPr>
            <a:r>
              <a:rPr lang="zh-CN" altLang="en-US" sz="2800" dirty="0" smtClean="0"/>
              <a:t>        提供一般缴款书第一联复印件或第六联原件。</a:t>
            </a:r>
            <a:endParaRPr lang="en-US" altLang="zh-CN" sz="2800" dirty="0" smtClean="0"/>
          </a:p>
          <a:p>
            <a:endParaRPr lang="en-US" altLang="zh-CN" sz="2800" dirty="0" smtClean="0"/>
          </a:p>
          <a:p>
            <a:r>
              <a:rPr lang="zh-CN" altLang="en-US" sz="2000" dirty="0" smtClean="0"/>
              <a:t>注：上述完税凭证和缴款书，应按照不同税率做出统计表。</a:t>
            </a:r>
            <a:endParaRPr lang="zh-CN" altLang="en-US" sz="2000" dirty="0"/>
          </a:p>
        </p:txBody>
      </p:sp>
      <p:sp>
        <p:nvSpPr>
          <p:cNvPr id="3" name="标题 2"/>
          <p:cNvSpPr>
            <a:spLocks noGrp="1"/>
          </p:cNvSpPr>
          <p:nvPr>
            <p:ph type="title"/>
          </p:nvPr>
        </p:nvSpPr>
        <p:spPr/>
        <p:txBody>
          <a:bodyPr>
            <a:noAutofit/>
          </a:bodyPr>
          <a:lstStyle/>
          <a:p>
            <a:r>
              <a:rPr lang="en-US" sz="3200" dirty="0" smtClean="0"/>
              <a:t>1</a:t>
            </a:r>
            <a:r>
              <a:rPr lang="en-US" altLang="zh-CN" sz="3200" dirty="0" smtClean="0"/>
              <a:t>.</a:t>
            </a:r>
            <a:r>
              <a:rPr lang="zh-CN" altLang="en-US" sz="3200" dirty="0" smtClean="0"/>
              <a:t> 退税所属期内完税凭证。</a:t>
            </a:r>
            <a:endParaRPr lang="zh-CN" alt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914400" y="5715016"/>
            <a:ext cx="7481776" cy="500066"/>
          </a:xfrm>
        </p:spPr>
        <p:txBody>
          <a:bodyPr/>
          <a:lstStyle/>
          <a:p>
            <a:pPr algn="ctr"/>
            <a:r>
              <a:rPr lang="zh-CN" altLang="en-US" dirty="0" smtClean="0"/>
              <a:t>完税证明样本</a:t>
            </a:r>
            <a:endParaRPr lang="zh-CN" altLang="en-US" dirty="0"/>
          </a:p>
        </p:txBody>
      </p:sp>
      <p:pic>
        <p:nvPicPr>
          <p:cNvPr id="6" name="内容占位符 5" descr="附件7：税收完税证明样本.jpg"/>
          <p:cNvPicPr>
            <a:picLocks noGrp="1" noChangeAspect="1"/>
          </p:cNvPicPr>
          <p:nvPr>
            <p:ph sz="half" idx="1"/>
          </p:nvPr>
        </p:nvPicPr>
        <p:blipFill>
          <a:blip r:embed="rId2"/>
          <a:stretch>
            <a:fillRect/>
          </a:stretch>
        </p:blipFill>
        <p:spPr>
          <a:xfrm>
            <a:off x="952287" y="1143000"/>
            <a:ext cx="7404525" cy="45005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逐月的增值税纳税申报表复印件，包括纳税申报表主表和附列资料（一），全年共</a:t>
            </a:r>
            <a:r>
              <a:rPr lang="en-US" dirty="0" smtClean="0"/>
              <a:t>24</a:t>
            </a:r>
            <a:r>
              <a:rPr lang="zh-CN" altLang="en-US" dirty="0" smtClean="0"/>
              <a:t>页。如涉及到加计扣除的，应增加提供附列资料四。</a:t>
            </a:r>
            <a:endParaRPr lang="zh-CN" altLang="en-US" dirty="0"/>
          </a:p>
        </p:txBody>
      </p:sp>
      <p:sp>
        <p:nvSpPr>
          <p:cNvPr id="3" name="标题 2"/>
          <p:cNvSpPr>
            <a:spLocks noGrp="1"/>
          </p:cNvSpPr>
          <p:nvPr>
            <p:ph type="title"/>
          </p:nvPr>
        </p:nvSpPr>
        <p:spPr/>
        <p:txBody>
          <a:bodyPr>
            <a:normAutofit/>
          </a:bodyPr>
          <a:lstStyle/>
          <a:p>
            <a:r>
              <a:rPr lang="en-US" sz="3200" dirty="0" smtClean="0"/>
              <a:t>2.</a:t>
            </a:r>
            <a:r>
              <a:rPr lang="zh-CN" altLang="en-US" sz="3200" dirty="0" smtClean="0"/>
              <a:t> 增值税纳税申报表复印件</a:t>
            </a:r>
            <a:endParaRPr lang="zh-CN" altLang="en-US"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a:xfrm>
            <a:off x="457200" y="1285860"/>
            <a:ext cx="4038600" cy="4721431"/>
          </a:xfrm>
        </p:spPr>
        <p:txBody>
          <a:bodyPr>
            <a:normAutofit/>
          </a:bodyPr>
          <a:lstStyle/>
          <a:p>
            <a:r>
              <a:rPr lang="zh-CN" altLang="en-US" sz="2000" dirty="0" smtClean="0"/>
              <a:t>       申报退税所属年度接受税务稽查的单位，提供税务征收机关出具的、能够反映退税所属期内增值税应缴、实缴、欠缴（或多缴）以及对税收违法行为处罚等情况的正式稽查文书，并在文书复印件上加盖税务机关稽查部门印章。</a:t>
            </a:r>
            <a:endParaRPr lang="en-US" altLang="zh-CN" sz="2000" dirty="0" smtClean="0"/>
          </a:p>
          <a:p>
            <a:endParaRPr lang="en-US" altLang="zh-CN" sz="2000" dirty="0" smtClean="0"/>
          </a:p>
          <a:p>
            <a:r>
              <a:rPr lang="zh-CN" altLang="en-US" sz="2000" dirty="0" smtClean="0"/>
              <a:t>       未接受税务稽查的单位，做出说明并加盖单位公章（见附件</a:t>
            </a:r>
            <a:r>
              <a:rPr lang="en-US" sz="2000" dirty="0" smtClean="0"/>
              <a:t>5</a:t>
            </a:r>
            <a:r>
              <a:rPr lang="zh-CN" altLang="en-US" sz="2000" dirty="0" smtClean="0"/>
              <a:t>模板）。</a:t>
            </a:r>
            <a:endParaRPr lang="zh-CN" altLang="en-US" sz="2000" dirty="0"/>
          </a:p>
        </p:txBody>
      </p:sp>
      <p:pic>
        <p:nvPicPr>
          <p:cNvPr id="6" name="内容占位符 5" descr="附件5：未接受稽查说明.jpg"/>
          <p:cNvPicPr>
            <a:picLocks noGrp="1" noChangeAspect="1"/>
          </p:cNvPicPr>
          <p:nvPr>
            <p:ph sz="half" idx="2"/>
          </p:nvPr>
        </p:nvPicPr>
        <p:blipFill>
          <a:blip r:embed="rId2"/>
          <a:stretch>
            <a:fillRect/>
          </a:stretch>
        </p:blipFill>
        <p:spPr>
          <a:xfrm>
            <a:off x="5062936" y="1071563"/>
            <a:ext cx="3490115" cy="4935537"/>
          </a:xfrm>
        </p:spPr>
      </p:pic>
      <p:sp>
        <p:nvSpPr>
          <p:cNvPr id="4" name="标题 3"/>
          <p:cNvSpPr>
            <a:spLocks noGrp="1"/>
          </p:cNvSpPr>
          <p:nvPr>
            <p:ph type="title"/>
          </p:nvPr>
        </p:nvSpPr>
        <p:spPr>
          <a:xfrm>
            <a:off x="457200" y="274638"/>
            <a:ext cx="8229600" cy="939784"/>
          </a:xfrm>
        </p:spPr>
        <p:txBody>
          <a:bodyPr>
            <a:normAutofit/>
          </a:bodyPr>
          <a:lstStyle/>
          <a:p>
            <a:r>
              <a:rPr lang="en-US" altLang="zh-CN" sz="3200" dirty="0" smtClean="0"/>
              <a:t>3.</a:t>
            </a:r>
            <a:r>
              <a:rPr lang="zh-CN" altLang="en-US" sz="3200" dirty="0" smtClean="0"/>
              <a:t>税务稽查相关资料。</a:t>
            </a:r>
            <a:endParaRPr lang="zh-CN" alt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享受免征图书批发、零售环节增值税政策的单位，需提供加盖税务资料受理专用章的</a:t>
            </a:r>
            <a:r>
              <a:rPr lang="en-US" altLang="zh-CN" dirty="0" smtClean="0"/>
              <a:t>《</a:t>
            </a:r>
            <a:r>
              <a:rPr lang="zh-CN" altLang="en-US" dirty="0" smtClean="0"/>
              <a:t>图书批发、零售免征增值税备案登记表</a:t>
            </a:r>
            <a:r>
              <a:rPr lang="en-US" altLang="zh-CN" dirty="0" smtClean="0"/>
              <a:t>》</a:t>
            </a:r>
            <a:r>
              <a:rPr lang="zh-CN" altLang="en-US" dirty="0" smtClean="0"/>
              <a:t>复印件。</a:t>
            </a:r>
            <a:endParaRPr lang="zh-CN" altLang="en-US" dirty="0"/>
          </a:p>
        </p:txBody>
      </p:sp>
      <p:sp>
        <p:nvSpPr>
          <p:cNvPr id="5" name="标题 4"/>
          <p:cNvSpPr>
            <a:spLocks noGrp="1"/>
          </p:cNvSpPr>
          <p:nvPr>
            <p:ph type="title"/>
          </p:nvPr>
        </p:nvSpPr>
        <p:spPr/>
        <p:txBody>
          <a:bodyPr>
            <a:normAutofit/>
          </a:bodyPr>
          <a:lstStyle/>
          <a:p>
            <a:r>
              <a:rPr lang="en-US" altLang="zh-CN" sz="3200" dirty="0" smtClean="0"/>
              <a:t>4</a:t>
            </a:r>
            <a:r>
              <a:rPr lang="en-US" sz="3200" dirty="0" smtClean="0"/>
              <a:t>.</a:t>
            </a:r>
            <a:r>
              <a:rPr lang="en-US" altLang="zh-CN" sz="3200" dirty="0" smtClean="0"/>
              <a:t>《</a:t>
            </a:r>
            <a:r>
              <a:rPr lang="zh-CN" altLang="en-US" sz="3200" dirty="0" smtClean="0"/>
              <a:t>图书批发、零售免征增值税备案登记表</a:t>
            </a:r>
            <a:r>
              <a:rPr lang="en-US" altLang="zh-CN" sz="3200" dirty="0" smtClean="0"/>
              <a:t>》</a:t>
            </a:r>
            <a:r>
              <a:rPr lang="zh-CN" altLang="en-US" sz="3200" dirty="0" smtClean="0"/>
              <a:t>复印件。</a:t>
            </a:r>
            <a:endParaRPr lang="zh-CN" alt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57298"/>
            <a:ext cx="8229600" cy="4857784"/>
          </a:xfrm>
        </p:spPr>
        <p:txBody>
          <a:bodyPr>
            <a:normAutofit/>
          </a:bodyPr>
          <a:lstStyle/>
          <a:p>
            <a:r>
              <a:rPr lang="en-US" dirty="0" smtClean="0"/>
              <a:t>1.</a:t>
            </a:r>
            <a:r>
              <a:rPr lang="zh-CN" altLang="en-US" dirty="0" smtClean="0"/>
              <a:t>法人营业执照副本复印件或事业单位法人证书副本复印件或社会团体法人证书副本复印件。</a:t>
            </a:r>
          </a:p>
          <a:p>
            <a:r>
              <a:rPr lang="en-US" dirty="0" smtClean="0"/>
              <a:t>2.</a:t>
            </a:r>
            <a:r>
              <a:rPr lang="zh-CN" altLang="en-US" dirty="0" smtClean="0"/>
              <a:t>税务登记证副本复印件。如已更换为三证合一营业执照的单位</a:t>
            </a:r>
            <a:r>
              <a:rPr lang="en-US" dirty="0" smtClean="0"/>
              <a:t>,</a:t>
            </a:r>
            <a:r>
              <a:rPr lang="zh-CN" altLang="en-US" dirty="0" smtClean="0"/>
              <a:t>可不提供税务登记证。</a:t>
            </a:r>
          </a:p>
          <a:p>
            <a:r>
              <a:rPr lang="en-US" dirty="0" smtClean="0"/>
              <a:t>3.</a:t>
            </a:r>
            <a:r>
              <a:rPr lang="zh-CN" altLang="en-US" dirty="0" smtClean="0"/>
              <a:t>出版许可证副本复印件（各许可证年检信息要齐全）。</a:t>
            </a:r>
          </a:p>
          <a:p>
            <a:r>
              <a:rPr lang="en-US" altLang="zh-CN" dirty="0" smtClean="0"/>
              <a:t>4</a:t>
            </a:r>
            <a:r>
              <a:rPr lang="en-US" dirty="0" smtClean="0"/>
              <a:t>.</a:t>
            </a:r>
            <a:r>
              <a:rPr lang="zh-CN" altLang="en-US" dirty="0" smtClean="0"/>
              <a:t>享受退税的报纸，需提供</a:t>
            </a:r>
            <a:r>
              <a:rPr lang="en-US" altLang="zh-CN" dirty="0" smtClean="0"/>
              <a:t>《</a:t>
            </a:r>
            <a:r>
              <a:rPr lang="zh-CN" altLang="en-US" dirty="0" smtClean="0"/>
              <a:t>报纸出版年度核验表</a:t>
            </a:r>
            <a:r>
              <a:rPr lang="en-US" altLang="zh-CN" dirty="0" smtClean="0"/>
              <a:t>》</a:t>
            </a:r>
            <a:r>
              <a:rPr lang="zh-CN" altLang="en-US" dirty="0" smtClean="0"/>
              <a:t>（样本见附件</a:t>
            </a:r>
            <a:r>
              <a:rPr lang="en-US" dirty="0" smtClean="0"/>
              <a:t>8</a:t>
            </a:r>
            <a:r>
              <a:rPr lang="zh-CN" altLang="en-US" dirty="0" smtClean="0"/>
              <a:t>）。</a:t>
            </a:r>
          </a:p>
          <a:p>
            <a:r>
              <a:rPr lang="en-US" altLang="zh-CN" dirty="0" smtClean="0"/>
              <a:t>5</a:t>
            </a:r>
            <a:r>
              <a:rPr lang="en-US" dirty="0" smtClean="0"/>
              <a:t>.</a:t>
            </a:r>
            <a:r>
              <a:rPr lang="zh-CN" altLang="en-US" dirty="0" smtClean="0"/>
              <a:t>享受退税的期刊如有增刊，需提供</a:t>
            </a:r>
            <a:r>
              <a:rPr lang="en-US" altLang="zh-CN" dirty="0" smtClean="0"/>
              <a:t>《</a:t>
            </a:r>
            <a:r>
              <a:rPr lang="zh-CN" altLang="en-US" dirty="0" smtClean="0"/>
              <a:t>北京地区期刊增刊核准通知单</a:t>
            </a:r>
            <a:r>
              <a:rPr lang="en-US" altLang="zh-CN" dirty="0" smtClean="0"/>
              <a:t>》</a:t>
            </a:r>
            <a:r>
              <a:rPr lang="zh-CN" altLang="en-US" dirty="0" smtClean="0"/>
              <a:t>（样本见附件</a:t>
            </a:r>
            <a:r>
              <a:rPr lang="en-US" dirty="0" smtClean="0"/>
              <a:t>9</a:t>
            </a:r>
            <a:r>
              <a:rPr lang="zh-CN" altLang="en-US" dirty="0" smtClean="0"/>
              <a:t>）。</a:t>
            </a:r>
            <a:endParaRPr lang="zh-CN" altLang="en-US" dirty="0"/>
          </a:p>
        </p:txBody>
      </p:sp>
      <p:sp>
        <p:nvSpPr>
          <p:cNvPr id="2" name="标题 1"/>
          <p:cNvSpPr>
            <a:spLocks noGrp="1"/>
          </p:cNvSpPr>
          <p:nvPr>
            <p:ph type="title"/>
          </p:nvPr>
        </p:nvSpPr>
        <p:spPr/>
        <p:txBody>
          <a:bodyPr>
            <a:normAutofit/>
          </a:bodyPr>
          <a:lstStyle/>
          <a:p>
            <a:r>
              <a:rPr lang="zh-CN" altLang="en-US" sz="3600" dirty="0" smtClean="0"/>
              <a:t>四、退税资格认定资料。</a:t>
            </a:r>
            <a:endParaRPr lang="zh-CN" altLang="en-US" sz="3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400" dirty="0" smtClean="0"/>
              <a:t>《</a:t>
            </a:r>
            <a:r>
              <a:rPr lang="zh-CN" altLang="en-US" sz="2400" dirty="0" smtClean="0"/>
              <a:t>中华人民共和国图书出版许可证</a:t>
            </a:r>
            <a:r>
              <a:rPr lang="en-US" altLang="zh-CN" sz="2400" dirty="0" smtClean="0"/>
              <a:t>》</a:t>
            </a:r>
            <a:r>
              <a:rPr lang="zh-CN" altLang="en-US" sz="2400" dirty="0" smtClean="0"/>
              <a:t>；</a:t>
            </a:r>
            <a:endParaRPr lang="en-US" altLang="zh-CN" sz="2400" dirty="0" smtClean="0"/>
          </a:p>
          <a:p>
            <a:r>
              <a:rPr lang="en-US" altLang="zh-CN" sz="2400" dirty="0" smtClean="0"/>
              <a:t>《</a:t>
            </a:r>
            <a:r>
              <a:rPr lang="zh-CN" altLang="en-US" sz="2400" dirty="0" smtClean="0"/>
              <a:t>中华人民共和国音像制品出版许可证</a:t>
            </a:r>
            <a:r>
              <a:rPr lang="en-US" altLang="zh-CN" sz="2400" dirty="0" smtClean="0"/>
              <a:t>》</a:t>
            </a:r>
            <a:r>
              <a:rPr lang="zh-CN" altLang="en-US" sz="2400" dirty="0" smtClean="0"/>
              <a:t>；</a:t>
            </a:r>
            <a:endParaRPr lang="en-US" altLang="zh-CN" sz="2400" dirty="0" smtClean="0"/>
          </a:p>
          <a:p>
            <a:r>
              <a:rPr lang="en-US" altLang="zh-CN" sz="2400" dirty="0" smtClean="0"/>
              <a:t>《</a:t>
            </a:r>
            <a:r>
              <a:rPr lang="zh-CN" altLang="en-US" sz="2400" dirty="0" smtClean="0"/>
              <a:t>中华人民共和国电子出版物出版许可证</a:t>
            </a:r>
            <a:r>
              <a:rPr lang="en-US" altLang="zh-CN" sz="2400" dirty="0" smtClean="0"/>
              <a:t>》</a:t>
            </a:r>
            <a:r>
              <a:rPr lang="zh-CN" altLang="en-US" sz="2400" dirty="0" smtClean="0"/>
              <a:t>；</a:t>
            </a:r>
            <a:endParaRPr lang="en-US" altLang="zh-CN" sz="2400" dirty="0" smtClean="0"/>
          </a:p>
          <a:p>
            <a:r>
              <a:rPr lang="en-US" altLang="zh-CN" sz="2400" dirty="0" smtClean="0"/>
              <a:t>《</a:t>
            </a:r>
            <a:r>
              <a:rPr lang="zh-CN" altLang="en-US" sz="2400" dirty="0" smtClean="0"/>
              <a:t>中华人民共和国报纸出版许可证</a:t>
            </a:r>
            <a:r>
              <a:rPr lang="en-US" altLang="zh-CN" sz="2400" dirty="0" smtClean="0"/>
              <a:t>》</a:t>
            </a:r>
            <a:r>
              <a:rPr lang="zh-CN" altLang="en-US" sz="2400" dirty="0" smtClean="0"/>
              <a:t>；</a:t>
            </a:r>
            <a:endParaRPr lang="en-US" altLang="zh-CN" sz="2400" dirty="0" smtClean="0"/>
          </a:p>
          <a:p>
            <a:r>
              <a:rPr lang="en-US" altLang="zh-CN" sz="2400" dirty="0" smtClean="0"/>
              <a:t>《</a:t>
            </a:r>
            <a:r>
              <a:rPr lang="zh-CN" altLang="en-US" sz="2400" dirty="0" smtClean="0"/>
              <a:t>中华人民共和国期刊出版许可证</a:t>
            </a:r>
            <a:r>
              <a:rPr lang="en-US" altLang="zh-CN" sz="2400" dirty="0" smtClean="0"/>
              <a:t>》</a:t>
            </a:r>
            <a:r>
              <a:rPr lang="zh-CN" altLang="en-US" sz="2400" dirty="0" smtClean="0"/>
              <a:t>；</a:t>
            </a:r>
            <a:endParaRPr lang="en-US" altLang="zh-CN" sz="2400" dirty="0" smtClean="0"/>
          </a:p>
          <a:p>
            <a:r>
              <a:rPr lang="zh-CN" altLang="en-US" sz="2400" dirty="0" smtClean="0"/>
              <a:t>因重组改制等原因尚未办理出版许可的单位，需提供省级以上新闻出版行业主管部门开具的认定函。</a:t>
            </a:r>
            <a:endParaRPr lang="zh-CN" altLang="en-US" sz="2400" dirty="0"/>
          </a:p>
        </p:txBody>
      </p:sp>
      <p:sp>
        <p:nvSpPr>
          <p:cNvPr id="3" name="标题 2"/>
          <p:cNvSpPr>
            <a:spLocks noGrp="1"/>
          </p:cNvSpPr>
          <p:nvPr>
            <p:ph type="title"/>
          </p:nvPr>
        </p:nvSpPr>
        <p:spPr/>
        <p:txBody>
          <a:bodyPr>
            <a:normAutofit/>
          </a:bodyPr>
          <a:lstStyle/>
          <a:p>
            <a:r>
              <a:rPr lang="zh-CN" altLang="en-US" sz="3200" dirty="0" smtClean="0"/>
              <a:t>各出版单位根据各自出版物类型提供以下许可证副本复印件：</a:t>
            </a:r>
            <a:endParaRPr lang="zh-CN" altLang="en-US"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1"/>
          </p:nvPr>
        </p:nvSpPr>
        <p:spPr>
          <a:xfrm>
            <a:off x="457200" y="5572140"/>
            <a:ext cx="4040188" cy="600060"/>
          </a:xfrm>
        </p:spPr>
        <p:txBody>
          <a:bodyPr>
            <a:normAutofit/>
          </a:bodyPr>
          <a:lstStyle/>
          <a:p>
            <a:r>
              <a:rPr lang="en-US" altLang="zh-CN" sz="2000" dirty="0" smtClean="0"/>
              <a:t>《</a:t>
            </a:r>
            <a:r>
              <a:rPr lang="zh-CN" altLang="en-US" sz="2000" dirty="0" smtClean="0"/>
              <a:t>报纸出版年度核验表</a:t>
            </a:r>
            <a:r>
              <a:rPr lang="en-US" altLang="zh-CN" sz="2000" dirty="0" smtClean="0"/>
              <a:t>》</a:t>
            </a:r>
            <a:r>
              <a:rPr lang="zh-CN" altLang="en-US" sz="2000" dirty="0" smtClean="0"/>
              <a:t>样本</a:t>
            </a:r>
            <a:endParaRPr lang="zh-CN" altLang="en-US" sz="2000" dirty="0"/>
          </a:p>
        </p:txBody>
      </p:sp>
      <p:sp>
        <p:nvSpPr>
          <p:cNvPr id="7" name="文本占位符 6"/>
          <p:cNvSpPr>
            <a:spLocks noGrp="1"/>
          </p:cNvSpPr>
          <p:nvPr>
            <p:ph type="body" sz="half" idx="3"/>
          </p:nvPr>
        </p:nvSpPr>
        <p:spPr>
          <a:xfrm>
            <a:off x="4645026" y="5572140"/>
            <a:ext cx="4041775" cy="600060"/>
          </a:xfrm>
        </p:spPr>
        <p:txBody>
          <a:bodyPr>
            <a:normAutofit/>
          </a:bodyPr>
          <a:lstStyle/>
          <a:p>
            <a:r>
              <a:rPr lang="en-US" altLang="zh-CN" sz="2000" dirty="0" smtClean="0"/>
              <a:t>《</a:t>
            </a:r>
            <a:r>
              <a:rPr lang="zh-CN" altLang="en-US" sz="2000" dirty="0" smtClean="0"/>
              <a:t>期刊增刊核准通知单</a:t>
            </a:r>
            <a:r>
              <a:rPr lang="en-US" altLang="zh-CN" sz="2000" dirty="0" smtClean="0"/>
              <a:t>》</a:t>
            </a:r>
            <a:r>
              <a:rPr lang="zh-CN" altLang="en-US" sz="2000" dirty="0" smtClean="0"/>
              <a:t>样本</a:t>
            </a:r>
            <a:endParaRPr lang="zh-CN" altLang="en-US" sz="2000" dirty="0"/>
          </a:p>
        </p:txBody>
      </p:sp>
      <p:pic>
        <p:nvPicPr>
          <p:cNvPr id="9" name="内容占位符 8" descr="附件8：报纸出版年度核验表样本.jpg"/>
          <p:cNvPicPr>
            <a:picLocks noGrp="1" noChangeAspect="1"/>
          </p:cNvPicPr>
          <p:nvPr>
            <p:ph sz="quarter" idx="2"/>
          </p:nvPr>
        </p:nvPicPr>
        <p:blipFill>
          <a:blip r:embed="rId2"/>
          <a:stretch>
            <a:fillRect/>
          </a:stretch>
        </p:blipFill>
        <p:spPr>
          <a:xfrm>
            <a:off x="758106" y="714375"/>
            <a:ext cx="3438376" cy="4857750"/>
          </a:xfrm>
        </p:spPr>
      </p:pic>
      <p:pic>
        <p:nvPicPr>
          <p:cNvPr id="10" name="内容占位符 9" descr="附件9：增刊核准通知单样本.jpg"/>
          <p:cNvPicPr>
            <a:picLocks noGrp="1" noChangeAspect="1"/>
          </p:cNvPicPr>
          <p:nvPr>
            <p:ph sz="quarter" idx="4"/>
          </p:nvPr>
        </p:nvPicPr>
        <p:blipFill>
          <a:blip r:embed="rId3"/>
          <a:stretch>
            <a:fillRect/>
          </a:stretch>
        </p:blipFill>
        <p:spPr>
          <a:xfrm>
            <a:off x="4946724" y="714375"/>
            <a:ext cx="3438376" cy="485775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785926"/>
            <a:ext cx="8229600" cy="4221365"/>
          </a:xfrm>
        </p:spPr>
        <p:txBody>
          <a:bodyPr>
            <a:normAutofit fontScale="92500"/>
          </a:bodyPr>
          <a:lstStyle/>
          <a:p>
            <a:r>
              <a:rPr lang="zh-CN" altLang="en-US" dirty="0" smtClean="0"/>
              <a:t>一</a:t>
            </a:r>
            <a:r>
              <a:rPr lang="zh-CN" altLang="en-US" dirty="0"/>
              <a:t>、退税书面</a:t>
            </a:r>
            <a:r>
              <a:rPr lang="zh-CN" altLang="en-US" dirty="0" smtClean="0"/>
              <a:t>申请；</a:t>
            </a:r>
            <a:endParaRPr lang="zh-CN" altLang="en-US" dirty="0"/>
          </a:p>
          <a:p>
            <a:r>
              <a:rPr lang="zh-CN" altLang="en-US" dirty="0"/>
              <a:t>二、需各单位自行填写的</a:t>
            </a:r>
            <a:r>
              <a:rPr lang="zh-CN" altLang="en-US" dirty="0" smtClean="0"/>
              <a:t>表格；</a:t>
            </a:r>
            <a:endParaRPr lang="zh-CN" altLang="en-US" dirty="0"/>
          </a:p>
          <a:p>
            <a:r>
              <a:rPr lang="zh-CN" altLang="en-US" dirty="0"/>
              <a:t>三、纳税申报相关</a:t>
            </a:r>
            <a:r>
              <a:rPr lang="zh-CN" altLang="en-US" dirty="0" smtClean="0"/>
              <a:t>资料；</a:t>
            </a:r>
            <a:endParaRPr lang="zh-CN" altLang="en-US" dirty="0"/>
          </a:p>
          <a:p>
            <a:r>
              <a:rPr lang="zh-CN" altLang="en-US" dirty="0"/>
              <a:t>四、退税资格认定</a:t>
            </a:r>
            <a:r>
              <a:rPr lang="zh-CN" altLang="en-US" dirty="0" smtClean="0"/>
              <a:t>资料；</a:t>
            </a:r>
            <a:endParaRPr lang="zh-CN" altLang="en-US" dirty="0"/>
          </a:p>
          <a:p>
            <a:r>
              <a:rPr lang="zh-CN" altLang="en-US" dirty="0"/>
              <a:t>五、账簿和</a:t>
            </a:r>
            <a:r>
              <a:rPr lang="zh-CN" altLang="en-US" dirty="0" smtClean="0"/>
              <a:t>报表；</a:t>
            </a:r>
            <a:endParaRPr lang="zh-CN" altLang="en-US" dirty="0"/>
          </a:p>
          <a:p>
            <a:r>
              <a:rPr lang="zh-CN" altLang="en-US" dirty="0"/>
              <a:t>六</a:t>
            </a:r>
            <a:r>
              <a:rPr lang="zh-CN" altLang="en-US" dirty="0" smtClean="0"/>
              <a:t>、其他资料；</a:t>
            </a:r>
            <a:endParaRPr lang="zh-CN" altLang="en-US" dirty="0"/>
          </a:p>
          <a:p>
            <a:r>
              <a:rPr lang="zh-CN" altLang="en-US" dirty="0"/>
              <a:t>七</a:t>
            </a:r>
            <a:r>
              <a:rPr lang="zh-CN" altLang="en-US" dirty="0" smtClean="0"/>
              <a:t>、按</a:t>
            </a:r>
            <a:r>
              <a:rPr lang="en-US" dirty="0" smtClean="0"/>
              <a:t>100%</a:t>
            </a:r>
            <a:r>
              <a:rPr lang="zh-CN" altLang="en-US" dirty="0" smtClean="0"/>
              <a:t>比例享受先征后退的出版物需提供的资料。</a:t>
            </a:r>
            <a:endParaRPr lang="zh-CN" altLang="en-US" dirty="0"/>
          </a:p>
          <a:p>
            <a:endParaRPr lang="en-US" altLang="zh-CN" dirty="0" smtClean="0"/>
          </a:p>
          <a:p>
            <a:r>
              <a:rPr lang="zh-CN" altLang="en-US" sz="1900" dirty="0" smtClean="0"/>
              <a:t>       注：上述一至六项为所有单位必须提供的资料，第七项有涉及到相关情况的单位需提供，所有纸质资料均需逐页加盖单位公章。</a:t>
            </a:r>
            <a:endParaRPr lang="zh-CN" altLang="en-US" sz="1900" dirty="0"/>
          </a:p>
        </p:txBody>
      </p:sp>
      <p:sp>
        <p:nvSpPr>
          <p:cNvPr id="2" name="标题 1"/>
          <p:cNvSpPr>
            <a:spLocks noGrp="1"/>
          </p:cNvSpPr>
          <p:nvPr>
            <p:ph type="title"/>
          </p:nvPr>
        </p:nvSpPr>
        <p:spPr>
          <a:xfrm>
            <a:off x="457200" y="714356"/>
            <a:ext cx="8229600" cy="928694"/>
          </a:xfrm>
        </p:spPr>
        <p:txBody>
          <a:bodyPr>
            <a:normAutofit fontScale="90000"/>
          </a:bodyPr>
          <a:lstStyle/>
          <a:p>
            <a:r>
              <a:rPr lang="zh-CN" altLang="en-US" sz="4000" b="1" dirty="0" smtClean="0"/>
              <a:t>增值税先征后退申报资料包括七大项</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285860"/>
            <a:ext cx="8229600" cy="5072098"/>
          </a:xfrm>
        </p:spPr>
        <p:txBody>
          <a:bodyPr>
            <a:normAutofit fontScale="85000" lnSpcReduction="20000"/>
          </a:bodyPr>
          <a:lstStyle/>
          <a:p>
            <a:r>
              <a:rPr lang="en-US" altLang="zh-CN" dirty="0" smtClean="0"/>
              <a:t>1</a:t>
            </a:r>
            <a:r>
              <a:rPr lang="en-US" dirty="0" smtClean="0"/>
              <a:t>.</a:t>
            </a:r>
            <a:r>
              <a:rPr lang="zh-CN" altLang="en-US" dirty="0" smtClean="0"/>
              <a:t> 退税年度期末资产负债表、损益表复印件。</a:t>
            </a:r>
            <a:endParaRPr lang="en-US" altLang="zh-CN" dirty="0" smtClean="0"/>
          </a:p>
          <a:p>
            <a:endParaRPr lang="en-US" altLang="zh-CN" dirty="0" smtClean="0"/>
          </a:p>
          <a:p>
            <a:r>
              <a:rPr lang="en-US" altLang="zh-CN" dirty="0" smtClean="0"/>
              <a:t>2</a:t>
            </a:r>
            <a:r>
              <a:rPr lang="en-US" dirty="0" smtClean="0"/>
              <a:t>.</a:t>
            </a:r>
            <a:r>
              <a:rPr lang="zh-CN" altLang="en-US" dirty="0" smtClean="0"/>
              <a:t> 申报退税所属年度的相关会计账簿复印件。即各单位在增值税</a:t>
            </a:r>
            <a:r>
              <a:rPr lang="zh-CN" altLang="en-US" b="1" dirty="0" smtClean="0"/>
              <a:t>纳税申报时所填列的全部数据</a:t>
            </a:r>
            <a:r>
              <a:rPr lang="zh-CN" altLang="en-US" dirty="0" smtClean="0"/>
              <a:t>所对应的明细账复印件</a:t>
            </a:r>
            <a:r>
              <a:rPr lang="zh-CN" altLang="en-US" b="1" dirty="0" smtClean="0"/>
              <a:t>，</a:t>
            </a:r>
            <a:r>
              <a:rPr lang="zh-CN" altLang="en-US" dirty="0" smtClean="0"/>
              <a:t>一般包括</a:t>
            </a:r>
            <a:r>
              <a:rPr lang="en-US" altLang="zh-CN" dirty="0" smtClean="0"/>
              <a:t>:</a:t>
            </a:r>
            <a:r>
              <a:rPr lang="zh-CN" altLang="en-US" dirty="0" smtClean="0"/>
              <a:t> </a:t>
            </a:r>
            <a:endParaRPr lang="en-US" altLang="zh-CN" dirty="0" smtClean="0"/>
          </a:p>
          <a:p>
            <a:pPr>
              <a:buNone/>
            </a:pPr>
            <a:r>
              <a:rPr lang="zh-CN" altLang="en-US" dirty="0" smtClean="0"/>
              <a:t>        “销售收入”</a:t>
            </a:r>
            <a:r>
              <a:rPr lang="en-US" altLang="zh-CN" dirty="0" smtClean="0"/>
              <a:t>——</a:t>
            </a:r>
            <a:r>
              <a:rPr lang="zh-CN" altLang="en-US" dirty="0" smtClean="0"/>
              <a:t>主营业务收入、其他业务收入、营业外收入等（退税与非退税收入应单独核算）；</a:t>
            </a:r>
            <a:endParaRPr lang="en-US" altLang="zh-CN" dirty="0" smtClean="0"/>
          </a:p>
          <a:p>
            <a:pPr>
              <a:buNone/>
            </a:pPr>
            <a:r>
              <a:rPr lang="zh-CN" altLang="en-US" dirty="0" smtClean="0"/>
              <a:t>        “预收账款”或其他往来账</a:t>
            </a:r>
            <a:r>
              <a:rPr lang="en-US" altLang="zh-CN" dirty="0" smtClean="0"/>
              <a:t>——</a:t>
            </a:r>
            <a:r>
              <a:rPr lang="zh-CN" altLang="en-US" dirty="0" smtClean="0"/>
              <a:t>涉及到上年交税本期转收入数和本年交税未转收入数；</a:t>
            </a:r>
            <a:endParaRPr lang="en-US" altLang="zh-CN" dirty="0" smtClean="0"/>
          </a:p>
          <a:p>
            <a:pPr>
              <a:buNone/>
            </a:pPr>
            <a:r>
              <a:rPr lang="zh-CN" altLang="en-US" dirty="0" smtClean="0"/>
              <a:t>        “视同销售”</a:t>
            </a:r>
            <a:r>
              <a:rPr lang="en-US" altLang="zh-CN" dirty="0" smtClean="0"/>
              <a:t>——</a:t>
            </a:r>
            <a:r>
              <a:rPr lang="zh-CN" altLang="en-US" dirty="0" smtClean="0"/>
              <a:t>对应销项税金的计算过程并附相关账或凭证。</a:t>
            </a:r>
            <a:endParaRPr lang="en-US" altLang="zh-CN" dirty="0" smtClean="0"/>
          </a:p>
          <a:p>
            <a:pPr>
              <a:buNone/>
            </a:pPr>
            <a:r>
              <a:rPr lang="zh-CN" altLang="en-US" dirty="0" smtClean="0"/>
              <a:t>        “应交税金”</a:t>
            </a:r>
            <a:r>
              <a:rPr lang="en-US" altLang="zh-CN" dirty="0" smtClean="0"/>
              <a:t>——</a:t>
            </a:r>
            <a:r>
              <a:rPr lang="zh-CN" altLang="en-US" dirty="0" smtClean="0"/>
              <a:t>销项税、进项税、进项税额转出、加计扣除等。</a:t>
            </a:r>
            <a:endParaRPr lang="en-US" altLang="zh-CN" dirty="0" smtClean="0"/>
          </a:p>
          <a:p>
            <a:pPr>
              <a:buNone/>
            </a:pPr>
            <a:endParaRPr lang="en-US" altLang="zh-CN" dirty="0" smtClean="0"/>
          </a:p>
          <a:p>
            <a:r>
              <a:rPr lang="en-US" altLang="zh-CN" dirty="0" smtClean="0"/>
              <a:t>3. </a:t>
            </a:r>
            <a:r>
              <a:rPr lang="zh-CN" altLang="en-US" dirty="0" smtClean="0"/>
              <a:t>退税单位有合并纳税情况的，需提供合并纳税单位相关账簿的复印件。</a:t>
            </a:r>
          </a:p>
          <a:p>
            <a:endParaRPr lang="zh-CN" altLang="en-US" dirty="0" smtClean="0"/>
          </a:p>
          <a:p>
            <a:pPr>
              <a:buNone/>
            </a:pPr>
            <a:endParaRPr lang="en-US" altLang="zh-CN" dirty="0" smtClean="0"/>
          </a:p>
          <a:p>
            <a:pPr>
              <a:buNone/>
            </a:pPr>
            <a:endParaRPr lang="en-US" altLang="zh-CN" dirty="0" smtClean="0"/>
          </a:p>
          <a:p>
            <a:endParaRPr lang="zh-CN" altLang="en-US" dirty="0"/>
          </a:p>
        </p:txBody>
      </p:sp>
      <p:sp>
        <p:nvSpPr>
          <p:cNvPr id="3" name="标题 2"/>
          <p:cNvSpPr>
            <a:spLocks noGrp="1"/>
          </p:cNvSpPr>
          <p:nvPr>
            <p:ph type="title"/>
          </p:nvPr>
        </p:nvSpPr>
        <p:spPr>
          <a:xfrm>
            <a:off x="457200" y="274638"/>
            <a:ext cx="8229600" cy="868346"/>
          </a:xfrm>
        </p:spPr>
        <p:txBody>
          <a:bodyPr>
            <a:normAutofit/>
          </a:bodyPr>
          <a:lstStyle/>
          <a:p>
            <a:r>
              <a:rPr lang="zh-CN" altLang="en-US" sz="3600" dirty="0" smtClean="0"/>
              <a:t>五、退税单位账簿和报表。</a:t>
            </a:r>
            <a:endParaRPr lang="zh-CN" altLang="en-US"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a:xfrm>
            <a:off x="457200" y="1481328"/>
            <a:ext cx="4257676" cy="4733754"/>
          </a:xfrm>
        </p:spPr>
        <p:txBody>
          <a:bodyPr>
            <a:normAutofit/>
          </a:bodyPr>
          <a:lstStyle/>
          <a:p>
            <a:r>
              <a:rPr lang="en-US" altLang="zh-CN" dirty="0" smtClean="0"/>
              <a:t>1.</a:t>
            </a:r>
            <a:r>
              <a:rPr lang="zh-CN" altLang="en-US" dirty="0" smtClean="0"/>
              <a:t> 提供关于退税资料真实性、完整性的书面承诺，（见附件</a:t>
            </a:r>
            <a:r>
              <a:rPr lang="en-US" dirty="0" smtClean="0"/>
              <a:t>4</a:t>
            </a:r>
            <a:r>
              <a:rPr lang="zh-CN" altLang="en-US" dirty="0" smtClean="0"/>
              <a:t>模板）；</a:t>
            </a:r>
            <a:endParaRPr lang="en-US" altLang="zh-CN" dirty="0" smtClean="0"/>
          </a:p>
          <a:p>
            <a:endParaRPr lang="zh-CN" altLang="en-US" dirty="0" smtClean="0"/>
          </a:p>
          <a:p>
            <a:r>
              <a:rPr lang="en-US" altLang="zh-CN" dirty="0" smtClean="0"/>
              <a:t>2</a:t>
            </a:r>
            <a:r>
              <a:rPr lang="en-US" dirty="0" smtClean="0"/>
              <a:t>.</a:t>
            </a:r>
            <a:r>
              <a:rPr lang="zh-CN" altLang="en-US" dirty="0" smtClean="0"/>
              <a:t> 一般增值税退税数据库</a:t>
            </a:r>
            <a:r>
              <a:rPr lang="en-US" dirty="0" smtClean="0"/>
              <a:t>DAT</a:t>
            </a:r>
            <a:r>
              <a:rPr lang="zh-CN" altLang="en-US" dirty="0" smtClean="0"/>
              <a:t>格式文件，以光盘报送；</a:t>
            </a:r>
            <a:endParaRPr lang="en-US" altLang="zh-CN" dirty="0" smtClean="0"/>
          </a:p>
          <a:p>
            <a:endParaRPr lang="zh-CN" altLang="en-US" dirty="0" smtClean="0"/>
          </a:p>
          <a:p>
            <a:r>
              <a:rPr lang="en-US" altLang="zh-CN" dirty="0" smtClean="0"/>
              <a:t>3</a:t>
            </a:r>
            <a:r>
              <a:rPr lang="en-US" dirty="0" smtClean="0"/>
              <a:t>.</a:t>
            </a:r>
            <a:r>
              <a:rPr lang="zh-CN" altLang="en-US" dirty="0" smtClean="0"/>
              <a:t> 审核过程中需要提供的其他资料。</a:t>
            </a:r>
          </a:p>
          <a:p>
            <a:endParaRPr lang="zh-CN" altLang="en-US" dirty="0"/>
          </a:p>
        </p:txBody>
      </p:sp>
      <p:pic>
        <p:nvPicPr>
          <p:cNvPr id="5" name="内容占位符 4" descr="附件4：承诺书.jpg"/>
          <p:cNvPicPr>
            <a:picLocks noGrp="1" noChangeAspect="1"/>
          </p:cNvPicPr>
          <p:nvPr>
            <p:ph sz="half" idx="2"/>
          </p:nvPr>
        </p:nvPicPr>
        <p:blipFill>
          <a:blip r:embed="rId2"/>
          <a:stretch>
            <a:fillRect/>
          </a:stretch>
        </p:blipFill>
        <p:spPr>
          <a:xfrm>
            <a:off x="5029462" y="1285875"/>
            <a:ext cx="3485625" cy="4929188"/>
          </a:xfrm>
        </p:spPr>
      </p:pic>
      <p:sp>
        <p:nvSpPr>
          <p:cNvPr id="3" name="标题 2"/>
          <p:cNvSpPr>
            <a:spLocks noGrp="1"/>
          </p:cNvSpPr>
          <p:nvPr>
            <p:ph type="title"/>
          </p:nvPr>
        </p:nvSpPr>
        <p:spPr/>
        <p:txBody>
          <a:bodyPr>
            <a:normAutofit/>
          </a:bodyPr>
          <a:lstStyle/>
          <a:p>
            <a:r>
              <a:rPr lang="zh-CN" altLang="en-US" sz="3600" dirty="0" smtClean="0"/>
              <a:t>六、其他资料</a:t>
            </a:r>
            <a:endParaRPr lang="zh-CN" altLang="en-US" sz="3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785926"/>
            <a:ext cx="8229600" cy="4857784"/>
          </a:xfrm>
        </p:spPr>
        <p:txBody>
          <a:bodyPr>
            <a:normAutofit lnSpcReduction="10000"/>
          </a:bodyPr>
          <a:lstStyle/>
          <a:p>
            <a:r>
              <a:rPr lang="en-US" dirty="0" smtClean="0"/>
              <a:t>1</a:t>
            </a:r>
            <a:r>
              <a:rPr lang="en-US" altLang="zh-CN" dirty="0" smtClean="0"/>
              <a:t>.</a:t>
            </a:r>
            <a:r>
              <a:rPr lang="zh-CN" altLang="en-US" dirty="0" smtClean="0"/>
              <a:t> 机关报机关刊，需</a:t>
            </a:r>
            <a:r>
              <a:rPr lang="zh-CN" altLang="en-US" sz="2800" dirty="0" smtClean="0"/>
              <a:t>提供“一报一刊”证明。</a:t>
            </a:r>
            <a:endParaRPr lang="en-US" altLang="zh-CN" dirty="0" smtClean="0"/>
          </a:p>
          <a:p>
            <a:pPr>
              <a:buNone/>
            </a:pPr>
            <a:endParaRPr lang="zh-CN" altLang="en-US" dirty="0" smtClean="0"/>
          </a:p>
          <a:p>
            <a:r>
              <a:rPr lang="en-US" altLang="zh-CN" dirty="0" smtClean="0"/>
              <a:t>2.</a:t>
            </a:r>
            <a:r>
              <a:rPr lang="zh-CN" altLang="en-US" dirty="0" smtClean="0"/>
              <a:t> 专为少年儿童出版的报纸、期刊，需出具样刊及办刊宗旨。</a:t>
            </a:r>
            <a:endParaRPr lang="en-US" altLang="zh-CN" dirty="0" smtClean="0"/>
          </a:p>
          <a:p>
            <a:endParaRPr lang="zh-CN" altLang="en-US" dirty="0" smtClean="0"/>
          </a:p>
          <a:p>
            <a:r>
              <a:rPr lang="en-US" altLang="zh-CN" dirty="0" smtClean="0"/>
              <a:t>3.</a:t>
            </a:r>
            <a:r>
              <a:rPr lang="zh-CN" altLang="en-US" dirty="0" smtClean="0"/>
              <a:t> 出版普通中小学学生课本和中等职业教育课本，需另附教育部和省级教育主管部门、人力资源社会保障行政部门审定下发的</a:t>
            </a:r>
            <a:r>
              <a:rPr lang="en-US" altLang="zh-CN" dirty="0" smtClean="0"/>
              <a:t>《</a:t>
            </a:r>
            <a:r>
              <a:rPr lang="zh-CN" altLang="en-US" dirty="0" smtClean="0"/>
              <a:t>教学用书目录</a:t>
            </a:r>
            <a:r>
              <a:rPr lang="en-US" altLang="zh-CN" dirty="0" smtClean="0"/>
              <a:t>》</a:t>
            </a:r>
            <a:r>
              <a:rPr lang="zh-CN" altLang="en-US" dirty="0" smtClean="0"/>
              <a:t>等，并将目录与所退税的出版物明细逐条标注。</a:t>
            </a:r>
            <a:endParaRPr lang="en-US" altLang="zh-CN" dirty="0" smtClean="0"/>
          </a:p>
          <a:p>
            <a:endParaRPr lang="zh-CN" altLang="en-US" dirty="0" smtClean="0"/>
          </a:p>
          <a:p>
            <a:r>
              <a:rPr lang="en-US" altLang="zh-CN" dirty="0" smtClean="0"/>
              <a:t>4.</a:t>
            </a:r>
            <a:r>
              <a:rPr lang="zh-CN" altLang="en-US" dirty="0" smtClean="0"/>
              <a:t> 少数民族文字出版物，需提供版权页复印件。</a:t>
            </a:r>
            <a:endParaRPr lang="zh-CN" altLang="en-US" dirty="0"/>
          </a:p>
        </p:txBody>
      </p:sp>
      <p:sp>
        <p:nvSpPr>
          <p:cNvPr id="3" name="标题 2"/>
          <p:cNvSpPr>
            <a:spLocks noGrp="1"/>
          </p:cNvSpPr>
          <p:nvPr>
            <p:ph type="title"/>
          </p:nvPr>
        </p:nvSpPr>
        <p:spPr>
          <a:xfrm>
            <a:off x="457200" y="571480"/>
            <a:ext cx="8229600" cy="846158"/>
          </a:xfrm>
        </p:spPr>
        <p:txBody>
          <a:bodyPr>
            <a:normAutofit fontScale="90000"/>
          </a:bodyPr>
          <a:lstStyle/>
          <a:p>
            <a:r>
              <a:rPr lang="zh-CN" altLang="en-US" sz="4000" dirty="0" smtClean="0"/>
              <a:t>七、按</a:t>
            </a:r>
            <a:r>
              <a:rPr lang="en-US" sz="4000" dirty="0" smtClean="0"/>
              <a:t>100%</a:t>
            </a:r>
            <a:r>
              <a:rPr lang="zh-CN" altLang="en-US" sz="4000" dirty="0" smtClean="0"/>
              <a:t>比例享受先征后退的出版物需提供的资料。</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r>
              <a:rPr lang="zh-CN" altLang="en-US" sz="2800" dirty="0" smtClean="0"/>
              <a:t>中国共产党和各民主党派的各级组织的机关报纸和机关期刊；</a:t>
            </a:r>
            <a:endParaRPr lang="en-US" altLang="zh-CN" sz="2800" dirty="0" smtClean="0"/>
          </a:p>
          <a:p>
            <a:r>
              <a:rPr lang="zh-CN" altLang="en-US" sz="2800" dirty="0" smtClean="0"/>
              <a:t>各级人大、政协、政府、工会、共青团、妇联、残联、科协的机关报纸和机关期刊；</a:t>
            </a:r>
            <a:endParaRPr lang="en-US" altLang="zh-CN" sz="2800" dirty="0" smtClean="0"/>
          </a:p>
          <a:p>
            <a:r>
              <a:rPr lang="zh-CN" altLang="en-US" sz="2800" dirty="0" smtClean="0"/>
              <a:t>新华社的机关报纸和机关期刊；</a:t>
            </a:r>
            <a:endParaRPr lang="en-US" altLang="zh-CN" sz="2800" dirty="0" smtClean="0"/>
          </a:p>
          <a:p>
            <a:r>
              <a:rPr lang="zh-CN" altLang="en-US" sz="2800" dirty="0" smtClean="0"/>
              <a:t>军事部门的机关报纸和机关期刊。</a:t>
            </a:r>
            <a:endParaRPr lang="en-US" altLang="zh-CN" sz="2800" dirty="0" smtClean="0"/>
          </a:p>
          <a:p>
            <a:endParaRPr lang="en-US" altLang="zh-CN" dirty="0" smtClean="0"/>
          </a:p>
          <a:p>
            <a:r>
              <a:rPr lang="zh-CN" altLang="en-US" sz="2000" dirty="0" smtClean="0"/>
              <a:t>       注：上述各级组织不含所属部门，机关报纸和机关期刊增值税先征后退范围掌握在一个单位一份报纸和一份期刊以内。申报时，需出具样刊及上级主管部门开具的属于本部门机关报纸和机关期刊“一报一刊”证明，经监管局确认后，在政策执行期内不得无故变更“一报一刊”。</a:t>
            </a:r>
            <a:endParaRPr lang="zh-CN" altLang="en-US" sz="2000" dirty="0"/>
          </a:p>
        </p:txBody>
      </p:sp>
      <p:sp>
        <p:nvSpPr>
          <p:cNvPr id="3" name="标题 2"/>
          <p:cNvSpPr>
            <a:spLocks noGrp="1"/>
          </p:cNvSpPr>
          <p:nvPr>
            <p:ph type="title"/>
          </p:nvPr>
        </p:nvSpPr>
        <p:spPr/>
        <p:txBody>
          <a:bodyPr>
            <a:normAutofit/>
          </a:bodyPr>
          <a:lstStyle/>
          <a:p>
            <a:r>
              <a:rPr lang="zh-CN" altLang="en-US" sz="3200" dirty="0" smtClean="0"/>
              <a:t>可按</a:t>
            </a:r>
            <a:r>
              <a:rPr lang="en-US" sz="3200" dirty="0" smtClean="0"/>
              <a:t>100%</a:t>
            </a:r>
            <a:r>
              <a:rPr lang="zh-CN" altLang="en-US" sz="3200" dirty="0" smtClean="0"/>
              <a:t>比例享受先征后退的机关报机关刊范围：</a:t>
            </a:r>
            <a:endParaRPr lang="zh-CN" altLang="en-US" sz="3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71480"/>
            <a:ext cx="8229600" cy="5072098"/>
          </a:xfrm>
        </p:spPr>
        <p:txBody>
          <a:bodyPr>
            <a:normAutofit/>
          </a:bodyPr>
          <a:lstStyle/>
          <a:p>
            <a:r>
              <a:rPr lang="zh-CN" altLang="en-US" dirty="0" smtClean="0"/>
              <a:t>       </a:t>
            </a:r>
            <a:r>
              <a:rPr lang="zh-CN" altLang="en-US" sz="4000" dirty="0" smtClean="0"/>
              <a:t>上述退税纸质材料均使用</a:t>
            </a:r>
            <a:r>
              <a:rPr lang="en-US" sz="4000" dirty="0" smtClean="0"/>
              <a:t>A4</a:t>
            </a:r>
            <a:r>
              <a:rPr lang="zh-CN" altLang="en-US" sz="4000" dirty="0" smtClean="0"/>
              <a:t>纸</a:t>
            </a:r>
            <a:r>
              <a:rPr lang="en-US" altLang="zh-CN" sz="4000" dirty="0" smtClean="0"/>
              <a:t/>
            </a:r>
            <a:br>
              <a:rPr lang="en-US" altLang="zh-CN" sz="4000" dirty="0" smtClean="0"/>
            </a:br>
            <a:r>
              <a:rPr lang="zh-CN" altLang="en-US" sz="4000" dirty="0" smtClean="0"/>
              <a:t>打印，并全部加盖单位公章，按顺</a:t>
            </a:r>
            <a:r>
              <a:rPr lang="en-US" altLang="zh-CN" sz="4000" dirty="0" smtClean="0"/>
              <a:t/>
            </a:r>
            <a:br>
              <a:rPr lang="en-US" altLang="zh-CN" sz="4000" dirty="0" smtClean="0"/>
            </a:br>
            <a:r>
              <a:rPr lang="zh-CN" altLang="en-US" sz="4000" dirty="0" smtClean="0"/>
              <a:t>序排放夹好后提交。</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地址：海淀区紫竹院路</a:t>
            </a:r>
            <a:r>
              <a:rPr lang="en-US" dirty="0" smtClean="0"/>
              <a:t>45</a:t>
            </a:r>
            <a:r>
              <a:rPr lang="zh-CN" altLang="en-US" dirty="0" smtClean="0"/>
              <a:t>号鑫正大厦</a:t>
            </a:r>
            <a:r>
              <a:rPr lang="en-US" dirty="0" smtClean="0"/>
              <a:t>309</a:t>
            </a:r>
            <a:r>
              <a:rPr lang="zh-CN" altLang="en-US" dirty="0" smtClean="0"/>
              <a:t>房间</a:t>
            </a:r>
          </a:p>
          <a:p>
            <a:r>
              <a:rPr lang="zh-CN" altLang="en-US" dirty="0" smtClean="0"/>
              <a:t>联系人：李薇、白兰</a:t>
            </a:r>
          </a:p>
          <a:p>
            <a:r>
              <a:rPr lang="zh-CN" altLang="en-US" dirty="0" smtClean="0"/>
              <a:t>联系电话：</a:t>
            </a:r>
            <a:r>
              <a:rPr lang="en-US" dirty="0" smtClean="0"/>
              <a:t>68471544</a:t>
            </a:r>
            <a:r>
              <a:rPr lang="zh-CN" altLang="en-US" dirty="0" smtClean="0"/>
              <a:t>、</a:t>
            </a:r>
            <a:r>
              <a:rPr lang="en-US" dirty="0" smtClean="0"/>
              <a:t>68473198</a:t>
            </a:r>
            <a:endParaRPr lang="zh-CN" altLang="en-US" dirty="0" smtClean="0"/>
          </a:p>
          <a:p>
            <a:r>
              <a:rPr lang="zh-CN" altLang="en-US" dirty="0" smtClean="0"/>
              <a:t>传真电话：</a:t>
            </a:r>
            <a:r>
              <a:rPr lang="en-US" dirty="0" smtClean="0"/>
              <a:t>68471672</a:t>
            </a:r>
            <a:endParaRPr lang="zh-CN" altLang="en-US" dirty="0" smtClean="0"/>
          </a:p>
          <a:p>
            <a:r>
              <a:rPr lang="zh-CN" altLang="en-US" dirty="0" smtClean="0"/>
              <a:t>电子邮箱：</a:t>
            </a:r>
            <a:r>
              <a:rPr lang="en-US" dirty="0" smtClean="0"/>
              <a:t>bjzyb001@sina.com</a:t>
            </a:r>
            <a:endParaRPr lang="zh-CN" altLang="en-US" dirty="0" smtClean="0"/>
          </a:p>
          <a:p>
            <a:r>
              <a:rPr lang="zh-CN" altLang="en-US" dirty="0" smtClean="0"/>
              <a:t>中科达奥软件公司咨询电话：</a:t>
            </a:r>
            <a:r>
              <a:rPr lang="en-US" dirty="0" smtClean="0"/>
              <a:t>68552701</a:t>
            </a:r>
            <a:r>
              <a:rPr lang="zh-CN" altLang="en-US" dirty="0" smtClean="0"/>
              <a:t>、</a:t>
            </a:r>
            <a:r>
              <a:rPr lang="en-US" dirty="0" smtClean="0"/>
              <a:t>68552732</a:t>
            </a:r>
            <a:endParaRPr lang="zh-CN" altLang="en-US" dirty="0" smtClean="0"/>
          </a:p>
        </p:txBody>
      </p:sp>
      <p:sp>
        <p:nvSpPr>
          <p:cNvPr id="3" name="标题 2"/>
          <p:cNvSpPr>
            <a:spLocks noGrp="1"/>
          </p:cNvSpPr>
          <p:nvPr>
            <p:ph type="title"/>
          </p:nvPr>
        </p:nvSpPr>
        <p:spPr/>
        <p:txBody>
          <a:bodyPr/>
          <a:lstStyle/>
          <a:p>
            <a:r>
              <a:rPr lang="zh-CN" altLang="en-US" b="0" dirty="0" smtClean="0">
                <a:effectLst/>
              </a:rPr>
              <a:t>地址及联系方式：</a:t>
            </a:r>
            <a:endParaRPr lang="zh-CN" altLang="en-US"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3900486" cy="4525963"/>
          </a:xfrm>
        </p:spPr>
        <p:txBody>
          <a:bodyPr/>
          <a:lstStyle/>
          <a:p>
            <a:r>
              <a:rPr lang="zh-CN" altLang="en-US" dirty="0" smtClean="0"/>
              <a:t>退税申请文件原件，严禁手写，可参考附件</a:t>
            </a:r>
            <a:r>
              <a:rPr lang="en-US" altLang="zh-CN" dirty="0" smtClean="0"/>
              <a:t>3</a:t>
            </a:r>
            <a:r>
              <a:rPr lang="zh-CN" altLang="en-US" dirty="0" smtClean="0"/>
              <a:t>模板。</a:t>
            </a:r>
            <a:endParaRPr lang="zh-CN" altLang="en-US" dirty="0"/>
          </a:p>
          <a:p>
            <a:pPr>
              <a:buNone/>
            </a:pPr>
            <a:endParaRPr lang="zh-CN" altLang="en-US" dirty="0"/>
          </a:p>
        </p:txBody>
      </p:sp>
      <p:pic>
        <p:nvPicPr>
          <p:cNvPr id="5" name="内容占位符 4" descr="附件3：申请报告.jpg"/>
          <p:cNvPicPr>
            <a:picLocks noGrp="1" noChangeAspect="1"/>
          </p:cNvPicPr>
          <p:nvPr>
            <p:ph sz="half" idx="2"/>
          </p:nvPr>
        </p:nvPicPr>
        <p:blipFill>
          <a:blip r:embed="rId3" cstate="print"/>
          <a:stretch>
            <a:fillRect/>
          </a:stretch>
        </p:blipFill>
        <p:spPr>
          <a:xfrm>
            <a:off x="4929190" y="1142984"/>
            <a:ext cx="3929090" cy="5357850"/>
          </a:xfrm>
        </p:spPr>
      </p:pic>
      <p:sp>
        <p:nvSpPr>
          <p:cNvPr id="2" name="标题 1"/>
          <p:cNvSpPr>
            <a:spLocks noGrp="1"/>
          </p:cNvSpPr>
          <p:nvPr>
            <p:ph type="title"/>
          </p:nvPr>
        </p:nvSpPr>
        <p:spPr>
          <a:xfrm>
            <a:off x="500034" y="571480"/>
            <a:ext cx="8229600" cy="785818"/>
          </a:xfrm>
        </p:spPr>
        <p:txBody>
          <a:bodyPr>
            <a:normAutofit/>
          </a:bodyPr>
          <a:lstStyle/>
          <a:p>
            <a:r>
              <a:rPr lang="zh-CN" altLang="en-US" sz="3600" b="1" dirty="0" smtClean="0">
                <a:effectLst>
                  <a:outerShdw blurRad="38100" dist="38100" dir="2700000" algn="tl">
                    <a:srgbClr val="000000">
                      <a:alpha val="43137"/>
                    </a:srgbClr>
                  </a:outerShdw>
                </a:effectLst>
              </a:rPr>
              <a:t>一、退税书面申请</a:t>
            </a:r>
            <a:endParaRPr lang="zh-CN" altLang="en-US" sz="3600" dirty="0">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p:txBody>
          <a:bodyPr/>
          <a:lstStyle/>
          <a:p>
            <a:r>
              <a:rPr lang="en-US" dirty="0" smtClean="0"/>
              <a:t>1.</a:t>
            </a:r>
            <a:r>
              <a:rPr lang="en-US" altLang="zh-CN" dirty="0" smtClean="0"/>
              <a:t>《</a:t>
            </a:r>
            <a:r>
              <a:rPr lang="zh-CN" altLang="en-US" dirty="0" smtClean="0"/>
              <a:t>一般增值税先征后退申请审核表</a:t>
            </a:r>
            <a:r>
              <a:rPr lang="en-US" altLang="zh-CN" dirty="0" smtClean="0"/>
              <a:t>—</a:t>
            </a:r>
            <a:r>
              <a:rPr lang="zh-CN" altLang="en-US" dirty="0" smtClean="0"/>
              <a:t>基本情况表</a:t>
            </a:r>
            <a:r>
              <a:rPr lang="en-US" altLang="zh-CN" dirty="0" smtClean="0"/>
              <a:t>》</a:t>
            </a:r>
            <a:endParaRPr lang="zh-CN" altLang="en-US" dirty="0" smtClean="0"/>
          </a:p>
          <a:p>
            <a:endParaRPr lang="en-US" dirty="0" smtClean="0"/>
          </a:p>
          <a:p>
            <a:r>
              <a:rPr lang="en-US" dirty="0" smtClean="0"/>
              <a:t>2.</a:t>
            </a:r>
            <a:r>
              <a:rPr lang="en-US" altLang="zh-CN" dirty="0" smtClean="0"/>
              <a:t>《</a:t>
            </a:r>
            <a:r>
              <a:rPr lang="zh-CN" altLang="en-US" dirty="0" smtClean="0"/>
              <a:t>一般增值税先征后退申请审核表</a:t>
            </a:r>
            <a:r>
              <a:rPr lang="en-US" altLang="zh-CN" dirty="0" smtClean="0"/>
              <a:t>—</a:t>
            </a:r>
            <a:r>
              <a:rPr lang="zh-CN" altLang="en-US" dirty="0" smtClean="0"/>
              <a:t>退税计算表</a:t>
            </a:r>
            <a:r>
              <a:rPr lang="en-US" altLang="zh-CN" dirty="0" smtClean="0"/>
              <a:t>》</a:t>
            </a:r>
            <a:endParaRPr lang="zh-CN" altLang="en-US" dirty="0" smtClean="0"/>
          </a:p>
          <a:p>
            <a:endParaRPr lang="en-US" dirty="0" smtClean="0"/>
          </a:p>
          <a:p>
            <a:r>
              <a:rPr lang="en-US" altLang="zh-CN" dirty="0" smtClean="0"/>
              <a:t>3</a:t>
            </a:r>
            <a:r>
              <a:rPr lang="en-US" dirty="0" smtClean="0"/>
              <a:t>.</a:t>
            </a:r>
            <a:r>
              <a:rPr lang="en-US" altLang="zh-CN" dirty="0" smtClean="0"/>
              <a:t>《</a:t>
            </a:r>
            <a:r>
              <a:rPr lang="zh-CN" altLang="en-US" dirty="0" smtClean="0"/>
              <a:t>一般增值税退付申请书</a:t>
            </a:r>
            <a:r>
              <a:rPr lang="en-US" altLang="zh-CN" dirty="0" smtClean="0"/>
              <a:t>》</a:t>
            </a:r>
            <a:endParaRPr lang="zh-CN" altLang="en-US" dirty="0"/>
          </a:p>
        </p:txBody>
      </p:sp>
      <p:sp>
        <p:nvSpPr>
          <p:cNvPr id="7" name="标题 6"/>
          <p:cNvSpPr>
            <a:spLocks noGrp="1"/>
          </p:cNvSpPr>
          <p:nvPr>
            <p:ph type="title"/>
          </p:nvPr>
        </p:nvSpPr>
        <p:spPr/>
        <p:txBody>
          <a:bodyPr>
            <a:normAutofit/>
          </a:bodyPr>
          <a:lstStyle/>
          <a:p>
            <a:r>
              <a:rPr lang="zh-CN" altLang="en-US" sz="3600" b="1" dirty="0"/>
              <a:t>二、需各单位自行填写的表格</a:t>
            </a:r>
            <a:r>
              <a:rPr lang="zh-CN" altLang="en-US" sz="3600" b="1" dirty="0" smtClean="0"/>
              <a:t>。</a:t>
            </a:r>
            <a:endParaRPr lang="zh-CN" alt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457200" y="1481328"/>
            <a:ext cx="8229600" cy="4733754"/>
          </a:xfrm>
        </p:spPr>
        <p:txBody>
          <a:bodyPr>
            <a:normAutofit/>
          </a:bodyPr>
          <a:lstStyle/>
          <a:p>
            <a:r>
              <a:rPr lang="zh-CN" altLang="en-US" b="1" dirty="0" smtClean="0"/>
              <a:t>填表说明</a:t>
            </a:r>
            <a:r>
              <a:rPr lang="en-US" altLang="zh-CN" b="1" dirty="0" smtClean="0"/>
              <a:t>: </a:t>
            </a:r>
            <a:r>
              <a:rPr lang="zh-CN" altLang="en-US" b="1" dirty="0" smtClean="0"/>
              <a:t>（本表按照账面数据填写）</a:t>
            </a:r>
            <a:r>
              <a:rPr lang="zh-CN" altLang="en-US" dirty="0" smtClean="0"/>
              <a:t> </a:t>
            </a:r>
            <a:endParaRPr lang="en-US" altLang="zh-CN" dirty="0" smtClean="0"/>
          </a:p>
          <a:p>
            <a:r>
              <a:rPr lang="zh-CN" altLang="en-US" dirty="0" smtClean="0"/>
              <a:t>      </a:t>
            </a:r>
            <a:r>
              <a:rPr lang="en-US" altLang="zh-CN" dirty="0" smtClean="0"/>
              <a:t>①</a:t>
            </a:r>
            <a:r>
              <a:rPr lang="zh-CN" altLang="en-US" dirty="0" smtClean="0"/>
              <a:t>本</a:t>
            </a:r>
            <a:r>
              <a:rPr lang="zh-CN" altLang="en-US" dirty="0" smtClean="0"/>
              <a:t>表所有绿色单元格全部设有计算公式，已锁定，勿修改；</a:t>
            </a:r>
            <a:r>
              <a:rPr lang="en-US" altLang="zh-CN" dirty="0" smtClean="0"/>
              <a:t> </a:t>
            </a:r>
          </a:p>
          <a:p>
            <a:r>
              <a:rPr lang="zh-CN" altLang="en-US" dirty="0" smtClean="0"/>
              <a:t>      </a:t>
            </a:r>
            <a:r>
              <a:rPr lang="en-US" altLang="zh-CN" dirty="0" smtClean="0"/>
              <a:t>②</a:t>
            </a:r>
            <a:r>
              <a:rPr lang="zh-CN" altLang="en-US" dirty="0" smtClean="0"/>
              <a:t>可</a:t>
            </a:r>
            <a:r>
              <a:rPr lang="zh-CN" altLang="en-US" dirty="0" smtClean="0"/>
              <a:t>根据本单位数据情况对表格行距列宽进行调整，将表格打印在一张</a:t>
            </a:r>
            <a:r>
              <a:rPr lang="en-US" altLang="zh-CN" dirty="0" smtClean="0"/>
              <a:t>A4</a:t>
            </a:r>
            <a:r>
              <a:rPr lang="zh-CN" altLang="en-US" dirty="0" smtClean="0"/>
              <a:t>纸上报送，注意</a:t>
            </a:r>
            <a:r>
              <a:rPr lang="zh-CN" altLang="en-US" b="1" dirty="0" smtClean="0"/>
              <a:t>请勿增减行列；</a:t>
            </a:r>
            <a:endParaRPr lang="en-US" altLang="zh-CN" dirty="0" smtClean="0"/>
          </a:p>
          <a:p>
            <a:r>
              <a:rPr lang="zh-CN" altLang="en-US" dirty="0" smtClean="0"/>
              <a:t>      </a:t>
            </a:r>
            <a:r>
              <a:rPr lang="en-US" altLang="zh-CN" dirty="0" smtClean="0"/>
              <a:t>③</a:t>
            </a:r>
            <a:r>
              <a:rPr lang="zh-CN" altLang="en-US" dirty="0" smtClean="0"/>
              <a:t>表</a:t>
            </a:r>
            <a:r>
              <a:rPr lang="zh-CN" altLang="en-US" dirty="0" smtClean="0"/>
              <a:t>一请按照账面数字填写，如与申报表存在差异，另附说明并提供相应的凭证；</a:t>
            </a:r>
            <a:endParaRPr lang="en-US" altLang="zh-CN" dirty="0" smtClean="0"/>
          </a:p>
          <a:p>
            <a:r>
              <a:rPr lang="zh-CN" altLang="en-US" dirty="0" smtClean="0"/>
              <a:t>      </a:t>
            </a:r>
            <a:r>
              <a:rPr lang="en-US" altLang="zh-CN" dirty="0" smtClean="0"/>
              <a:t>④</a:t>
            </a:r>
            <a:r>
              <a:rPr lang="zh-CN" altLang="en-US" dirty="0" smtClean="0"/>
              <a:t>同</a:t>
            </a:r>
            <a:r>
              <a:rPr lang="zh-CN" altLang="en-US" dirty="0" smtClean="0"/>
              <a:t>一会计科目下同时有几种税率的需明细填列，同时注明各自的税率。</a:t>
            </a:r>
            <a:endParaRPr lang="en-US" altLang="zh-CN" dirty="0" smtClean="0"/>
          </a:p>
          <a:p>
            <a:pPr>
              <a:buNone/>
            </a:pPr>
            <a:endParaRPr lang="zh-CN" altLang="en-US" dirty="0"/>
          </a:p>
        </p:txBody>
      </p:sp>
      <p:sp>
        <p:nvSpPr>
          <p:cNvPr id="7" name="标题 6"/>
          <p:cNvSpPr>
            <a:spLocks noGrp="1"/>
          </p:cNvSpPr>
          <p:nvPr>
            <p:ph type="title"/>
          </p:nvPr>
        </p:nvSpPr>
        <p:spPr/>
        <p:txBody>
          <a:bodyPr>
            <a:normAutofit/>
          </a:bodyPr>
          <a:lstStyle/>
          <a:p>
            <a:r>
              <a:rPr lang="en-US" sz="3200" dirty="0" smtClean="0">
                <a:effectLst/>
              </a:rPr>
              <a:t>1.</a:t>
            </a:r>
            <a:r>
              <a:rPr lang="en-US" altLang="zh-CN" sz="3200" dirty="0" smtClean="0">
                <a:effectLst/>
              </a:rPr>
              <a:t>《</a:t>
            </a:r>
            <a:r>
              <a:rPr lang="zh-CN" altLang="en-US" sz="3200" dirty="0" smtClean="0">
                <a:effectLst/>
              </a:rPr>
              <a:t>一般增值税先征后退申请审核表</a:t>
            </a:r>
            <a:r>
              <a:rPr lang="en-US" altLang="zh-CN" sz="3200" dirty="0" smtClean="0">
                <a:effectLst/>
              </a:rPr>
              <a:t>—</a:t>
            </a:r>
            <a:r>
              <a:rPr lang="zh-CN" altLang="en-US" sz="3200" dirty="0" smtClean="0">
                <a:effectLst/>
              </a:rPr>
              <a:t>基本情况表</a:t>
            </a:r>
            <a:r>
              <a:rPr lang="en-US" altLang="zh-CN" sz="3200" dirty="0" smtClean="0">
                <a:effectLst/>
              </a:rPr>
              <a:t>》</a:t>
            </a:r>
            <a:r>
              <a:rPr lang="zh-CN" altLang="en-US" sz="3200" dirty="0" smtClean="0">
                <a:effectLst/>
              </a:rPr>
              <a:t>（见附件</a:t>
            </a:r>
            <a:r>
              <a:rPr lang="en-US" sz="3200" dirty="0" smtClean="0">
                <a:effectLst/>
              </a:rPr>
              <a:t>2-</a:t>
            </a:r>
            <a:r>
              <a:rPr lang="zh-CN" altLang="en-US" sz="3200" dirty="0" smtClean="0">
                <a:effectLst/>
              </a:rPr>
              <a:t>表</a:t>
            </a:r>
            <a:r>
              <a:rPr lang="en-US" sz="3200" dirty="0" smtClean="0">
                <a:effectLst/>
              </a:rPr>
              <a:t>1</a:t>
            </a:r>
            <a:r>
              <a:rPr lang="zh-CN" altLang="en-US" sz="3200" dirty="0" smtClean="0">
                <a:effectLst/>
              </a:rPr>
              <a:t>，表一附表）。</a:t>
            </a:r>
            <a:endParaRPr lang="zh-CN" altLang="en-US" sz="3200" dirty="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7" descr="附件2：申请审核表.jpg"/>
          <p:cNvPicPr>
            <a:picLocks noGrp="1" noChangeAspect="1"/>
          </p:cNvPicPr>
          <p:nvPr>
            <p:ph sz="half" idx="1"/>
          </p:nvPr>
        </p:nvPicPr>
        <p:blipFill>
          <a:blip r:embed="rId2" cstate="print"/>
          <a:stretch>
            <a:fillRect/>
          </a:stretch>
        </p:blipFill>
        <p:spPr>
          <a:xfrm>
            <a:off x="214282" y="500042"/>
            <a:ext cx="4286280" cy="6000792"/>
          </a:xfrm>
        </p:spPr>
      </p:pic>
      <p:pic>
        <p:nvPicPr>
          <p:cNvPr id="4" name="内容占位符 3" descr="附件2：2申请审核表.jpg"/>
          <p:cNvPicPr>
            <a:picLocks noGrp="1" noChangeAspect="1"/>
          </p:cNvPicPr>
          <p:nvPr>
            <p:ph sz="half" idx="2"/>
          </p:nvPr>
        </p:nvPicPr>
        <p:blipFill>
          <a:blip r:embed="rId3" cstate="print"/>
          <a:stretch>
            <a:fillRect/>
          </a:stretch>
        </p:blipFill>
        <p:spPr>
          <a:xfrm>
            <a:off x="4786314" y="500063"/>
            <a:ext cx="4143404" cy="600077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idx="1"/>
          </p:nvPr>
        </p:nvSpPr>
        <p:spPr>
          <a:xfrm>
            <a:off x="457200" y="1481328"/>
            <a:ext cx="8229600" cy="4948068"/>
          </a:xfrm>
        </p:spPr>
        <p:txBody>
          <a:bodyPr>
            <a:normAutofit lnSpcReduction="10000"/>
          </a:bodyPr>
          <a:lstStyle/>
          <a:p>
            <a:r>
              <a:rPr lang="zh-CN" altLang="en-US" b="1" dirty="0" smtClean="0"/>
              <a:t>填表说明</a:t>
            </a:r>
            <a:r>
              <a:rPr lang="en-US" altLang="zh-CN" b="1" dirty="0" smtClean="0"/>
              <a:t>: </a:t>
            </a:r>
            <a:r>
              <a:rPr lang="zh-CN" altLang="en-US" b="1" dirty="0" smtClean="0"/>
              <a:t>（本表按照纳税申报表数据填写）</a:t>
            </a:r>
            <a:r>
              <a:rPr lang="zh-CN" altLang="en-US" dirty="0" smtClean="0"/>
              <a:t> </a:t>
            </a:r>
            <a:endParaRPr lang="en-US" altLang="zh-CN" dirty="0" smtClean="0"/>
          </a:p>
          <a:p>
            <a:r>
              <a:rPr lang="zh-CN" altLang="en-US" dirty="0" smtClean="0"/>
              <a:t> </a:t>
            </a:r>
            <a:r>
              <a:rPr lang="zh-CN" altLang="en-US" dirty="0" smtClean="0"/>
              <a:t>      </a:t>
            </a:r>
            <a:r>
              <a:rPr lang="en-US" altLang="zh-CN" dirty="0" smtClean="0"/>
              <a:t>①</a:t>
            </a:r>
            <a:r>
              <a:rPr lang="zh-CN" altLang="en-US" dirty="0" smtClean="0"/>
              <a:t>本</a:t>
            </a:r>
            <a:r>
              <a:rPr lang="zh-CN" altLang="en-US" dirty="0" smtClean="0"/>
              <a:t>表所有绿色单元格全部设有计算公式，已锁定，勿修改；</a:t>
            </a:r>
            <a:endParaRPr lang="en-US" altLang="zh-CN" dirty="0" smtClean="0"/>
          </a:p>
          <a:p>
            <a:r>
              <a:rPr lang="zh-CN" altLang="en-US" dirty="0" smtClean="0"/>
              <a:t>       </a:t>
            </a:r>
            <a:r>
              <a:rPr lang="en-US" altLang="zh-CN" dirty="0" smtClean="0"/>
              <a:t>②</a:t>
            </a:r>
            <a:r>
              <a:rPr lang="zh-CN" altLang="en-US" dirty="0" smtClean="0"/>
              <a:t>可</a:t>
            </a:r>
            <a:r>
              <a:rPr lang="zh-CN" altLang="en-US" dirty="0" smtClean="0"/>
              <a:t>根据本单位数据情况对表格行距列宽进行调整，将表格打印在一张</a:t>
            </a:r>
            <a:r>
              <a:rPr lang="en-US" altLang="zh-CN" dirty="0" smtClean="0"/>
              <a:t>A4</a:t>
            </a:r>
            <a:r>
              <a:rPr lang="zh-CN" altLang="en-US" dirty="0" smtClean="0"/>
              <a:t>纸上报送，请勿增减行列； </a:t>
            </a:r>
            <a:endParaRPr lang="en-US" altLang="zh-CN" dirty="0" smtClean="0"/>
          </a:p>
          <a:p>
            <a:r>
              <a:rPr lang="zh-CN" altLang="en-US" dirty="0" smtClean="0"/>
              <a:t>       </a:t>
            </a:r>
            <a:r>
              <a:rPr lang="en-US" altLang="zh-CN" dirty="0" smtClean="0"/>
              <a:t>③</a:t>
            </a:r>
            <a:r>
              <a:rPr lang="zh-CN" altLang="en-US" dirty="0" smtClean="0"/>
              <a:t>本</a:t>
            </a:r>
            <a:r>
              <a:rPr lang="zh-CN" altLang="en-US" dirty="0" smtClean="0"/>
              <a:t>表请按照纳税申报表数字填写，如与账面数存在差异，另附说明并提供相应的凭证； </a:t>
            </a:r>
            <a:endParaRPr lang="en-US" altLang="zh-CN" dirty="0" smtClean="0"/>
          </a:p>
          <a:p>
            <a:r>
              <a:rPr lang="zh-CN" altLang="en-US" dirty="0" smtClean="0"/>
              <a:t>       </a:t>
            </a:r>
            <a:r>
              <a:rPr lang="en-US" altLang="zh-CN" dirty="0" smtClean="0"/>
              <a:t>④</a:t>
            </a:r>
            <a:r>
              <a:rPr lang="zh-CN" altLang="en-US" dirty="0" smtClean="0"/>
              <a:t>其他</a:t>
            </a:r>
            <a:r>
              <a:rPr lang="zh-CN" altLang="en-US" dirty="0" smtClean="0"/>
              <a:t>事项</a:t>
            </a:r>
            <a:r>
              <a:rPr lang="en-US" altLang="zh-CN" dirty="0" smtClean="0"/>
              <a:t>: </a:t>
            </a:r>
            <a:r>
              <a:rPr lang="zh-CN" altLang="en-US" dirty="0" smtClean="0"/>
              <a:t>          </a:t>
            </a:r>
            <a:endParaRPr lang="en-US" altLang="zh-CN" dirty="0" smtClean="0"/>
          </a:p>
          <a:p>
            <a:pPr>
              <a:buNone/>
            </a:pPr>
            <a:r>
              <a:rPr lang="zh-CN" altLang="en-US" dirty="0" smtClean="0"/>
              <a:t>         如存在本表未列示的其他税率收入，可与我局联系咨询。 </a:t>
            </a:r>
            <a:br>
              <a:rPr lang="zh-CN" altLang="en-US" dirty="0" smtClean="0"/>
            </a:br>
            <a:endParaRPr lang="zh-CN" altLang="en-US" dirty="0" smtClean="0"/>
          </a:p>
          <a:p>
            <a:endParaRPr lang="zh-CN" altLang="en-US" dirty="0" smtClean="0"/>
          </a:p>
          <a:p>
            <a:endParaRPr lang="zh-CN" altLang="en-US" dirty="0"/>
          </a:p>
        </p:txBody>
      </p:sp>
      <p:sp>
        <p:nvSpPr>
          <p:cNvPr id="6" name="标题 5"/>
          <p:cNvSpPr>
            <a:spLocks noGrp="1"/>
          </p:cNvSpPr>
          <p:nvPr>
            <p:ph type="title"/>
          </p:nvPr>
        </p:nvSpPr>
        <p:spPr/>
        <p:txBody>
          <a:bodyPr>
            <a:normAutofit/>
          </a:bodyPr>
          <a:lstStyle/>
          <a:p>
            <a:r>
              <a:rPr lang="en-US" sz="3200" dirty="0">
                <a:effectLst/>
              </a:rPr>
              <a:t>2.</a:t>
            </a:r>
            <a:r>
              <a:rPr lang="en-US" altLang="zh-CN" sz="3200" dirty="0">
                <a:effectLst/>
              </a:rPr>
              <a:t>《</a:t>
            </a:r>
            <a:r>
              <a:rPr lang="zh-CN" altLang="en-US" sz="3200" dirty="0">
                <a:effectLst/>
              </a:rPr>
              <a:t>一般增值税先征后退申请审核表</a:t>
            </a:r>
            <a:r>
              <a:rPr lang="en-US" altLang="zh-CN" sz="3200" dirty="0">
                <a:effectLst/>
              </a:rPr>
              <a:t>—</a:t>
            </a:r>
            <a:r>
              <a:rPr lang="zh-CN" altLang="en-US" sz="3200" dirty="0">
                <a:effectLst/>
              </a:rPr>
              <a:t>退税计算表</a:t>
            </a:r>
            <a:r>
              <a:rPr lang="en-US" altLang="zh-CN" sz="3200" dirty="0">
                <a:effectLst/>
              </a:rPr>
              <a:t>》</a:t>
            </a:r>
            <a:endParaRPr lang="zh-CN" altLang="en-US" sz="320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sz="half" idx="1"/>
          </p:nvPr>
        </p:nvSpPr>
        <p:spPr>
          <a:xfrm>
            <a:off x="457200" y="1481328"/>
            <a:ext cx="3257544" cy="4525963"/>
          </a:xfrm>
        </p:spPr>
        <p:txBody>
          <a:bodyPr/>
          <a:lstStyle/>
          <a:p>
            <a:r>
              <a:rPr lang="zh-CN" altLang="en-US" dirty="0" smtClean="0"/>
              <a:t>小规模纳税人填写附件</a:t>
            </a:r>
            <a:r>
              <a:rPr lang="en-US" dirty="0" smtClean="0"/>
              <a:t>2-</a:t>
            </a:r>
            <a:r>
              <a:rPr lang="zh-CN" altLang="en-US" dirty="0" smtClean="0"/>
              <a:t>表</a:t>
            </a:r>
            <a:r>
              <a:rPr lang="en-US" altLang="zh-CN" dirty="0" smtClean="0"/>
              <a:t>2</a:t>
            </a:r>
            <a:r>
              <a:rPr lang="zh-CN" altLang="en-US" dirty="0" smtClean="0"/>
              <a:t>。</a:t>
            </a:r>
            <a:endParaRPr lang="zh-CN" altLang="en-US" dirty="0"/>
          </a:p>
        </p:txBody>
      </p:sp>
      <p:pic>
        <p:nvPicPr>
          <p:cNvPr id="11" name="内容占位符 10" descr="附件2：申请审核表.jpg"/>
          <p:cNvPicPr>
            <a:picLocks noGrp="1" noChangeAspect="1"/>
          </p:cNvPicPr>
          <p:nvPr>
            <p:ph sz="half" idx="2"/>
          </p:nvPr>
        </p:nvPicPr>
        <p:blipFill>
          <a:blip r:embed="rId2"/>
          <a:stretch>
            <a:fillRect/>
          </a:stretch>
        </p:blipFill>
        <p:spPr>
          <a:xfrm>
            <a:off x="4277890" y="429661"/>
            <a:ext cx="4445871" cy="6284429"/>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sz="half" idx="1"/>
          </p:nvPr>
        </p:nvSpPr>
        <p:spPr>
          <a:xfrm>
            <a:off x="457200" y="1481328"/>
            <a:ext cx="3257544" cy="4525963"/>
          </a:xfrm>
        </p:spPr>
        <p:txBody>
          <a:bodyPr/>
          <a:lstStyle/>
          <a:p>
            <a:r>
              <a:rPr lang="zh-CN" altLang="en-US" dirty="0" smtClean="0"/>
              <a:t>一般纳税人填写附件</a:t>
            </a:r>
            <a:r>
              <a:rPr lang="en-US" dirty="0" smtClean="0"/>
              <a:t>2-</a:t>
            </a:r>
            <a:r>
              <a:rPr lang="zh-CN" altLang="en-US" dirty="0" smtClean="0"/>
              <a:t>表</a:t>
            </a:r>
            <a:r>
              <a:rPr lang="en-US" dirty="0" smtClean="0"/>
              <a:t>3</a:t>
            </a:r>
            <a:r>
              <a:rPr lang="zh-CN" altLang="en-US" dirty="0" smtClean="0"/>
              <a:t>。</a:t>
            </a:r>
            <a:endParaRPr lang="zh-CN" altLang="en-US" dirty="0"/>
          </a:p>
        </p:txBody>
      </p:sp>
      <p:pic>
        <p:nvPicPr>
          <p:cNvPr id="11" name="内容占位符 10" descr="附件2：申请审核表.jpg"/>
          <p:cNvPicPr>
            <a:picLocks noGrp="1" noChangeAspect="1"/>
          </p:cNvPicPr>
          <p:nvPr>
            <p:ph sz="half" idx="2"/>
          </p:nvPr>
        </p:nvPicPr>
        <p:blipFill>
          <a:blip r:embed="rId2" cstate="print"/>
          <a:stretch>
            <a:fillRect/>
          </a:stretch>
        </p:blipFill>
        <p:spPr>
          <a:xfrm>
            <a:off x="4277890" y="428604"/>
            <a:ext cx="4445871" cy="6286544"/>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2378</TotalTime>
  <Words>1561</Words>
  <Application>Microsoft Office PowerPoint</Application>
  <PresentationFormat>全屏显示(4:3)</PresentationFormat>
  <Paragraphs>128</Paragraphs>
  <Slides>25</Slides>
  <Notes>1</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聚合</vt:lpstr>
      <vt:lpstr>一般增值税先征后退申报资料 及相关表格填写说明</vt:lpstr>
      <vt:lpstr>增值税先征后退申报资料包括七大项</vt:lpstr>
      <vt:lpstr>一、退税书面申请</vt:lpstr>
      <vt:lpstr>二、需各单位自行填写的表格。</vt:lpstr>
      <vt:lpstr>1.《一般增值税先征后退申请审核表—基本情况表》（见附件2-表1，表一附表）。</vt:lpstr>
      <vt:lpstr>幻灯片 6</vt:lpstr>
      <vt:lpstr>2.《一般增值税先征后退申请审核表—退税计算表》</vt:lpstr>
      <vt:lpstr>幻灯片 8</vt:lpstr>
      <vt:lpstr>幻灯片 9</vt:lpstr>
      <vt:lpstr>3.《一般增值税退付申请书》。</vt:lpstr>
      <vt:lpstr>三、纳税申报相关资料</vt:lpstr>
      <vt:lpstr>1. 退税所属期内完税凭证。</vt:lpstr>
      <vt:lpstr>完税证明样本</vt:lpstr>
      <vt:lpstr>2. 增值税纳税申报表复印件</vt:lpstr>
      <vt:lpstr>3.税务稽查相关资料。</vt:lpstr>
      <vt:lpstr>4.《图书批发、零售免征增值税备案登记表》复印件。</vt:lpstr>
      <vt:lpstr>四、退税资格认定资料。</vt:lpstr>
      <vt:lpstr>各出版单位根据各自出版物类型提供以下许可证副本复印件：</vt:lpstr>
      <vt:lpstr>幻灯片 19</vt:lpstr>
      <vt:lpstr>五、退税单位账簿和报表。</vt:lpstr>
      <vt:lpstr>六、其他资料</vt:lpstr>
      <vt:lpstr>七、按100%比例享受先征后退的出版物需提供的资料。</vt:lpstr>
      <vt:lpstr>可按100%比例享受先征后退的机关报机关刊范围：</vt:lpstr>
      <vt:lpstr>       上述退税纸质材料均使用A4纸 打印，并全部加盖单位公章，按顺 序排放夹好后提交。</vt:lpstr>
      <vt:lpstr>地址及联系方式：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宣传文化单位增值税先征后退申报资料及相关表格填写说明</dc:title>
  <dc:creator>白兰</dc:creator>
  <cp:lastModifiedBy>白兰</cp:lastModifiedBy>
  <cp:revision>191</cp:revision>
  <dcterms:created xsi:type="dcterms:W3CDTF">2021-01-25T01:42:55Z</dcterms:created>
  <dcterms:modified xsi:type="dcterms:W3CDTF">2021-02-09T09:11:33Z</dcterms:modified>
</cp:coreProperties>
</file>